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84" r:id="rId3"/>
    <p:sldId id="260" r:id="rId4"/>
    <p:sldId id="259" r:id="rId5"/>
    <p:sldId id="258" r:id="rId6"/>
    <p:sldId id="262" r:id="rId7"/>
    <p:sldId id="263" r:id="rId8"/>
    <p:sldId id="264" r:id="rId9"/>
    <p:sldId id="265" r:id="rId10"/>
    <p:sldId id="266" r:id="rId11"/>
    <p:sldId id="267" r:id="rId12"/>
    <p:sldId id="268" r:id="rId13"/>
    <p:sldId id="273" r:id="rId14"/>
    <p:sldId id="274" r:id="rId15"/>
    <p:sldId id="275" r:id="rId16"/>
    <p:sldId id="276" r:id="rId17"/>
    <p:sldId id="278" r:id="rId18"/>
    <p:sldId id="279" r:id="rId19"/>
    <p:sldId id="281" r:id="rId20"/>
    <p:sldId id="283" r:id="rId21"/>
    <p:sldId id="28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27" autoAdjust="0"/>
  </p:normalViewPr>
  <p:slideViewPr>
    <p:cSldViewPr>
      <p:cViewPr>
        <p:scale>
          <a:sx n="97" d="100"/>
          <a:sy n="97" d="100"/>
        </p:scale>
        <p:origin x="-61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BD48F88-796E-47CB-991B-BB6F26F6D2ED}" type="datetimeFigureOut">
              <a:rPr lang="en-US" smtClean="0"/>
              <a:t>10/13/2020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8D1CB57-7B38-4DF0-85D2-4D7E3CCFA948}" type="slidenum">
              <a:rPr lang="en-US" smtClean="0"/>
              <a:t>‹#›</a:t>
            </a:fld>
            <a:endParaRPr lang="en-US"/>
          </a:p>
        </p:txBody>
      </p:sp>
    </p:spTree>
    <p:extLst>
      <p:ext uri="{BB962C8B-B14F-4D97-AF65-F5344CB8AC3E}">
        <p14:creationId xmlns:p14="http://schemas.microsoft.com/office/powerpoint/2010/main" val="1990925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2FE4D47-EEC4-4FEE-A8D8-E2ED5FD6D151}" type="datetimeFigureOut">
              <a:rPr lang="en-US" smtClean="0"/>
              <a:t>10/13/2020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3616D4C-F94D-474D-BAE8-0305D97ABBED}" type="slidenum">
              <a:rPr lang="en-US" smtClean="0"/>
              <a:t>‹#›</a:t>
            </a:fld>
            <a:endParaRPr lang="en-US"/>
          </a:p>
        </p:txBody>
      </p:sp>
    </p:spTree>
    <p:extLst>
      <p:ext uri="{BB962C8B-B14F-4D97-AF65-F5344CB8AC3E}">
        <p14:creationId xmlns:p14="http://schemas.microsoft.com/office/powerpoint/2010/main" val="39739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616D4C-F94D-474D-BAE8-0305D97ABBED}" type="slidenum">
              <a:rPr lang="en-US" smtClean="0"/>
              <a:t>7</a:t>
            </a:fld>
            <a:endParaRPr lang="en-US"/>
          </a:p>
        </p:txBody>
      </p:sp>
    </p:spTree>
    <p:extLst>
      <p:ext uri="{BB962C8B-B14F-4D97-AF65-F5344CB8AC3E}">
        <p14:creationId xmlns:p14="http://schemas.microsoft.com/office/powerpoint/2010/main" val="4044291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248AAC-10AE-411E-8EAF-7FDD5C8CC8A1}"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38CE-1709-408C-AD6B-39CA598572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48AAC-10AE-411E-8EAF-7FDD5C8CC8A1}"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38CE-1709-408C-AD6B-39CA598572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48AAC-10AE-411E-8EAF-7FDD5C8CC8A1}"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38CE-1709-408C-AD6B-39CA598572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48AAC-10AE-411E-8EAF-7FDD5C8CC8A1}"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38CE-1709-408C-AD6B-39CA598572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0248AAC-10AE-411E-8EAF-7FDD5C8CC8A1}"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38CE-1709-408C-AD6B-39CA598572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248AAC-10AE-411E-8EAF-7FDD5C8CC8A1}"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838CE-1709-408C-AD6B-39CA598572B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48AAC-10AE-411E-8EAF-7FDD5C8CC8A1}" type="datetimeFigureOut">
              <a:rPr lang="en-US" smtClean="0"/>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838CE-1709-408C-AD6B-39CA598572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248AAC-10AE-411E-8EAF-7FDD5C8CC8A1}" type="datetimeFigureOut">
              <a:rPr lang="en-US" smtClean="0"/>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838CE-1709-408C-AD6B-39CA598572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48AAC-10AE-411E-8EAF-7FDD5C8CC8A1}" type="datetimeFigureOut">
              <a:rPr lang="en-US" smtClean="0"/>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838CE-1709-408C-AD6B-39CA598572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0248AAC-10AE-411E-8EAF-7FDD5C8CC8A1}" type="datetimeFigureOut">
              <a:rPr lang="en-US" smtClean="0"/>
              <a:t>10/13/2020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70838CE-1709-408C-AD6B-39CA598572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48AAC-10AE-411E-8EAF-7FDD5C8CC8A1}"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838CE-1709-408C-AD6B-39CA598572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0248AAC-10AE-411E-8EAF-7FDD5C8CC8A1}" type="datetimeFigureOut">
              <a:rPr lang="en-US" smtClean="0"/>
              <a:t>10/13/2020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70838CE-1709-408C-AD6B-39CA598572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afutures.org/media/187935/hope-scholarship-eligible-institutions.pdf"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usan.zeigler@mcssga.org" TargetMode="External"/><Relationship Id="rId2" Type="http://schemas.openxmlformats.org/officeDocument/2006/relationships/hyperlink" Target="mailto:britany.mcqueen@mcssga.org" TargetMode="External"/><Relationship Id="rId1" Type="http://schemas.openxmlformats.org/officeDocument/2006/relationships/slideLayout" Target="../slideLayouts/slideLayout2.xml"/><Relationship Id="rId6" Type="http://schemas.openxmlformats.org/officeDocument/2006/relationships/hyperlink" Target="mailto:stacey.howard@mcssga.org" TargetMode="External"/><Relationship Id="rId5" Type="http://schemas.openxmlformats.org/officeDocument/2006/relationships/hyperlink" Target="mailto:heidi.horne@mcssga.org" TargetMode="External"/><Relationship Id="rId4" Type="http://schemas.openxmlformats.org/officeDocument/2006/relationships/hyperlink" Target="mailto:kelvin.smith@mcssga.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53827" y="1561140"/>
            <a:ext cx="6164624" cy="1204306"/>
          </a:xfrm>
        </p:spPr>
        <p:txBody>
          <a:bodyPr/>
          <a:lstStyle/>
          <a:p>
            <a:r>
              <a:rPr lang="en-US" sz="6000" dirty="0" smtClean="0"/>
              <a:t>The High School Challenge</a:t>
            </a:r>
            <a:endParaRPr lang="en-US" sz="6000" dirty="0"/>
          </a:p>
        </p:txBody>
      </p:sp>
      <p:sp>
        <p:nvSpPr>
          <p:cNvPr id="3" name="Subtitle 2"/>
          <p:cNvSpPr>
            <a:spLocks noGrp="1"/>
          </p:cNvSpPr>
          <p:nvPr>
            <p:ph type="subTitle" idx="1"/>
          </p:nvPr>
        </p:nvSpPr>
        <p:spPr/>
        <p:txBody>
          <a:bodyPr/>
          <a:lstStyle/>
          <a:p>
            <a:r>
              <a:rPr lang="en-US" dirty="0" smtClean="0"/>
              <a:t>Manchester High School  parent academy</a:t>
            </a:r>
            <a:endParaRPr lang="en-US" dirty="0"/>
          </a:p>
        </p:txBody>
      </p:sp>
      <p:pic>
        <p:nvPicPr>
          <p:cNvPr id="2050" name="Picture 2" descr="C:\Users\susan.zeigler\AppData\Local\Microsoft\Windows\Temporary Internet Files\Content.IE5\VKTF6Q03\graduation-day-6003667-0-1256667972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95600"/>
            <a:ext cx="3047414" cy="3059180"/>
          </a:xfrm>
          <a:prstGeom prst="rect">
            <a:avLst/>
          </a:prstGeom>
          <a:noFill/>
          <a:scene3d>
            <a:camera prst="orthographicFront">
              <a:rot lat="0" lon="0" rev="240000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815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Social Studies </a:t>
            </a:r>
            <a:r>
              <a:rPr lang="en-US" b="1" dirty="0" smtClean="0"/>
              <a:t>Sequence</a:t>
            </a:r>
            <a:endParaRPr lang="en-US" b="1" dirty="0"/>
          </a:p>
        </p:txBody>
      </p:sp>
      <p:sp>
        <p:nvSpPr>
          <p:cNvPr id="3" name="Content Placeholder 2"/>
          <p:cNvSpPr>
            <a:spLocks noGrp="1"/>
          </p:cNvSpPr>
          <p:nvPr>
            <p:ph idx="1"/>
          </p:nvPr>
        </p:nvSpPr>
        <p:spPr/>
        <p:txBody>
          <a:bodyPr>
            <a:normAutofit/>
          </a:bodyPr>
          <a:lstStyle/>
          <a:p>
            <a:r>
              <a:rPr lang="en-US" sz="3200" dirty="0"/>
              <a:t>World History  </a:t>
            </a:r>
            <a:r>
              <a:rPr lang="en-US" sz="3200" dirty="0" smtClean="0"/>
              <a:t>        </a:t>
            </a:r>
          </a:p>
          <a:p>
            <a:r>
              <a:rPr lang="en-US" sz="3200" dirty="0" smtClean="0"/>
              <a:t>Am</a:t>
            </a:r>
            <a:r>
              <a:rPr lang="en-US" sz="3200" dirty="0"/>
              <a:t>. </a:t>
            </a:r>
            <a:r>
              <a:rPr lang="en-US" sz="3200" dirty="0" err="1"/>
              <a:t>Gov</a:t>
            </a:r>
            <a:r>
              <a:rPr lang="en-US" sz="3200" dirty="0"/>
              <a:t>         </a:t>
            </a:r>
            <a:endParaRPr lang="en-US" sz="3200" dirty="0" smtClean="0"/>
          </a:p>
          <a:p>
            <a:r>
              <a:rPr lang="en-US" sz="3200" dirty="0" smtClean="0"/>
              <a:t>US History</a:t>
            </a:r>
            <a:r>
              <a:rPr lang="en-US" sz="3200" dirty="0"/>
              <a:t>*     </a:t>
            </a:r>
            <a:endParaRPr lang="en-US" sz="3200" dirty="0" smtClean="0"/>
          </a:p>
          <a:p>
            <a:r>
              <a:rPr lang="en-US" sz="3200" dirty="0" smtClean="0"/>
              <a:t>Economics</a:t>
            </a:r>
            <a:r>
              <a:rPr lang="en-US" sz="3200" dirty="0"/>
              <a:t>*</a:t>
            </a:r>
          </a:p>
        </p:txBody>
      </p:sp>
      <p:sp>
        <p:nvSpPr>
          <p:cNvPr id="4" name="Right Arrow 3"/>
          <p:cNvSpPr/>
          <p:nvPr/>
        </p:nvSpPr>
        <p:spPr>
          <a:xfrm>
            <a:off x="3425414" y="14478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flipV="1">
            <a:off x="2698377" y="1993751"/>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flipV="1">
            <a:off x="3070412" y="25146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0987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760"/>
            <a:ext cx="8915400" cy="1005840"/>
          </a:xfrm>
        </p:spPr>
        <p:txBody>
          <a:bodyPr/>
          <a:lstStyle/>
          <a:p>
            <a:r>
              <a:rPr lang="en-US" sz="3200" dirty="0" smtClean="0">
                <a:solidFill>
                  <a:schemeClr val="bg2">
                    <a:lumMod val="50000"/>
                  </a:schemeClr>
                </a:solidFill>
              </a:rPr>
              <a:t>CTAE – </a:t>
            </a:r>
            <a:br>
              <a:rPr lang="en-US" sz="3200" dirty="0" smtClean="0">
                <a:solidFill>
                  <a:schemeClr val="bg2">
                    <a:lumMod val="50000"/>
                  </a:schemeClr>
                </a:solidFill>
              </a:rPr>
            </a:br>
            <a:r>
              <a:rPr lang="en-US" sz="3200" dirty="0" smtClean="0">
                <a:solidFill>
                  <a:schemeClr val="bg2">
                    <a:lumMod val="50000"/>
                  </a:schemeClr>
                </a:solidFill>
              </a:rPr>
              <a:t>Career Technical &amp; Agriculture Education</a:t>
            </a:r>
            <a:endParaRPr lang="en-US" sz="3200" dirty="0">
              <a:solidFill>
                <a:schemeClr val="bg2">
                  <a:lumMod val="50000"/>
                </a:schemeClr>
              </a:solidFill>
            </a:endParaRPr>
          </a:p>
        </p:txBody>
      </p:sp>
      <p:sp>
        <p:nvSpPr>
          <p:cNvPr id="3" name="Content Placeholder 2"/>
          <p:cNvSpPr>
            <a:spLocks noGrp="1"/>
          </p:cNvSpPr>
          <p:nvPr>
            <p:ph idx="1"/>
          </p:nvPr>
        </p:nvSpPr>
        <p:spPr>
          <a:xfrm>
            <a:off x="685800" y="1524000"/>
            <a:ext cx="7520940" cy="2709372"/>
          </a:xfrm>
        </p:spPr>
        <p:txBody>
          <a:bodyPr>
            <a:noAutofit/>
          </a:bodyPr>
          <a:lstStyle/>
          <a:p>
            <a:r>
              <a:rPr lang="en-US" sz="4000" dirty="0" smtClean="0"/>
              <a:t>   Every student in Meriwether County has to complete a CTAE pathway – this is a sequence of three courses from anyone of the offered pathways.</a:t>
            </a:r>
            <a:endParaRPr lang="en-US" sz="4000" dirty="0"/>
          </a:p>
        </p:txBody>
      </p:sp>
    </p:spTree>
    <p:extLst>
      <p:ext uri="{BB962C8B-B14F-4D97-AF65-F5344CB8AC3E}">
        <p14:creationId xmlns:p14="http://schemas.microsoft.com/office/powerpoint/2010/main" val="2245612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128" y="152400"/>
            <a:ext cx="7520940" cy="548640"/>
          </a:xfrm>
        </p:spPr>
        <p:txBody>
          <a:bodyPr/>
          <a:lstStyle/>
          <a:p>
            <a:r>
              <a:rPr lang="en-US" sz="4000" dirty="0" smtClean="0"/>
              <a:t>Pathways:</a:t>
            </a:r>
            <a:endParaRPr lang="en-US" sz="4000" dirty="0"/>
          </a:p>
        </p:txBody>
      </p:sp>
      <p:sp>
        <p:nvSpPr>
          <p:cNvPr id="5" name="TextBox 4"/>
          <p:cNvSpPr txBox="1"/>
          <p:nvPr/>
        </p:nvSpPr>
        <p:spPr>
          <a:xfrm>
            <a:off x="339224" y="685800"/>
            <a:ext cx="8382000" cy="4524315"/>
          </a:xfrm>
          <a:prstGeom prst="rect">
            <a:avLst/>
          </a:prstGeom>
          <a:noFill/>
        </p:spPr>
        <p:txBody>
          <a:bodyPr wrap="square" rtlCol="0">
            <a:spAutoFit/>
          </a:bodyPr>
          <a:lstStyle/>
          <a:p>
            <a:pPr marL="285750" indent="-285750">
              <a:buFont typeface="Wingdings" panose="05000000000000000000" pitchFamily="2" charset="2"/>
              <a:buChar char="Ø"/>
            </a:pPr>
            <a:r>
              <a:rPr lang="en-US" sz="3200" dirty="0" smtClean="0"/>
              <a:t>Therapeutic Services/ Patient Care Pathway</a:t>
            </a:r>
          </a:p>
          <a:p>
            <a:pPr marL="285750" indent="-285750">
              <a:buFont typeface="Wingdings" panose="05000000000000000000" pitchFamily="2" charset="2"/>
              <a:buChar char="Ø"/>
            </a:pPr>
            <a:r>
              <a:rPr lang="en-US" sz="3200" dirty="0" smtClean="0"/>
              <a:t>Health Informatics/ Health Information Management/ Medical Office Pathway</a:t>
            </a:r>
          </a:p>
          <a:p>
            <a:pPr marL="285750" indent="-285750">
              <a:buFont typeface="Wingdings" panose="05000000000000000000" pitchFamily="2" charset="2"/>
              <a:buChar char="Ø"/>
            </a:pPr>
            <a:r>
              <a:rPr lang="en-US" sz="3200" dirty="0" smtClean="0"/>
              <a:t>Ag Mechanics and metal Fabrication Pathway</a:t>
            </a:r>
          </a:p>
          <a:p>
            <a:pPr marL="285750" indent="-285750">
              <a:buFont typeface="Wingdings" panose="05000000000000000000" pitchFamily="2" charset="2"/>
              <a:buChar char="Ø"/>
            </a:pPr>
            <a:r>
              <a:rPr lang="en-US" sz="3200" dirty="0" smtClean="0"/>
              <a:t>Financial Services Pathway</a:t>
            </a:r>
          </a:p>
          <a:p>
            <a:pPr marL="285750" indent="-285750">
              <a:buFont typeface="Wingdings" panose="05000000000000000000" pitchFamily="2" charset="2"/>
              <a:buChar char="Ø"/>
            </a:pPr>
            <a:r>
              <a:rPr lang="en-US" sz="3200" dirty="0" smtClean="0"/>
              <a:t>Information Support and Services Pathway</a:t>
            </a:r>
          </a:p>
          <a:p>
            <a:pPr marL="285750" indent="-285750">
              <a:buFont typeface="Wingdings" panose="05000000000000000000" pitchFamily="2" charset="2"/>
              <a:buChar char="Ø"/>
            </a:pPr>
            <a:r>
              <a:rPr lang="en-US" sz="3200" dirty="0" smtClean="0"/>
              <a:t>Marketing and Management Pathway</a:t>
            </a:r>
          </a:p>
          <a:p>
            <a:pPr marL="285750" indent="-285750">
              <a:buFont typeface="Wingdings" panose="05000000000000000000" pitchFamily="2" charset="2"/>
              <a:buChar char="Ø"/>
            </a:pPr>
            <a:r>
              <a:rPr lang="en-US" sz="3200" dirty="0" smtClean="0"/>
              <a:t>Carpentry Pathway</a:t>
            </a:r>
          </a:p>
          <a:p>
            <a:pPr marL="285750" indent="-285750">
              <a:buFont typeface="Wingdings" panose="05000000000000000000" pitchFamily="2" charset="2"/>
              <a:buChar char="Ø"/>
            </a:pPr>
            <a:r>
              <a:rPr lang="en-US" sz="3200" dirty="0" err="1" smtClean="0"/>
              <a:t>Grapic</a:t>
            </a:r>
            <a:r>
              <a:rPr lang="en-US" sz="3200" dirty="0" smtClean="0"/>
              <a:t> Arts Pathway</a:t>
            </a:r>
            <a:endParaRPr lang="en-US" sz="3200" dirty="0"/>
          </a:p>
        </p:txBody>
      </p:sp>
    </p:spTree>
    <p:extLst>
      <p:ext uri="{BB962C8B-B14F-4D97-AF65-F5344CB8AC3E}">
        <p14:creationId xmlns:p14="http://schemas.microsoft.com/office/powerpoint/2010/main" val="3355145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Post Secondary </a:t>
            </a:r>
            <a:r>
              <a:rPr lang="en-US" b="1" dirty="0" smtClean="0"/>
              <a:t>Goals</a:t>
            </a:r>
            <a:endParaRPr lang="en-US" b="1" dirty="0"/>
          </a:p>
        </p:txBody>
      </p:sp>
      <p:sp>
        <p:nvSpPr>
          <p:cNvPr id="3" name="Content Placeholder 2"/>
          <p:cNvSpPr>
            <a:spLocks noGrp="1"/>
          </p:cNvSpPr>
          <p:nvPr>
            <p:ph idx="1"/>
          </p:nvPr>
        </p:nvSpPr>
        <p:spPr/>
        <p:txBody>
          <a:bodyPr>
            <a:normAutofit/>
          </a:bodyPr>
          <a:lstStyle/>
          <a:p>
            <a:pPr>
              <a:buFont typeface="+mj-lt"/>
              <a:buAutoNum type="arabicPeriod"/>
            </a:pPr>
            <a:r>
              <a:rPr lang="en-US" sz="2000" dirty="0" smtClean="0"/>
              <a:t>EXPLORE:   School programs / Trips / Internet Browsing </a:t>
            </a:r>
          </a:p>
          <a:p>
            <a:pPr>
              <a:buFont typeface="+mj-lt"/>
              <a:buAutoNum type="arabicPeriod"/>
            </a:pPr>
            <a:r>
              <a:rPr lang="en-US" sz="2000" dirty="0" smtClean="0"/>
              <a:t>Take </a:t>
            </a:r>
            <a:r>
              <a:rPr lang="en-US" sz="2000" dirty="0" err="1" smtClean="0"/>
              <a:t>Ccasses</a:t>
            </a:r>
            <a:r>
              <a:rPr lang="en-US" sz="2000" dirty="0" smtClean="0"/>
              <a:t> </a:t>
            </a:r>
            <a:r>
              <a:rPr lang="en-US" sz="2000" dirty="0" smtClean="0"/>
              <a:t>of Interest</a:t>
            </a:r>
          </a:p>
          <a:p>
            <a:pPr>
              <a:buFont typeface="+mj-lt"/>
              <a:buAutoNum type="arabicPeriod"/>
            </a:pPr>
            <a:r>
              <a:rPr lang="en-US" sz="2000" dirty="0" smtClean="0"/>
              <a:t>Look at colleges/ technical school/ military options</a:t>
            </a:r>
          </a:p>
          <a:p>
            <a:pPr>
              <a:buFont typeface="+mj-lt"/>
              <a:buAutoNum type="arabicPeriod"/>
            </a:pPr>
            <a:r>
              <a:rPr lang="en-US" sz="2000" dirty="0" smtClean="0"/>
              <a:t>Make a list of goals and career options</a:t>
            </a:r>
          </a:p>
          <a:p>
            <a:pPr>
              <a:buFont typeface="+mj-lt"/>
              <a:buAutoNum type="arabicPeriod"/>
            </a:pPr>
            <a:r>
              <a:rPr lang="en-US" sz="2000" dirty="0" smtClean="0"/>
              <a:t>Know what you need to do in high school to give you the opportunity to reach your goals</a:t>
            </a:r>
            <a:r>
              <a:rPr lang="en-US" sz="2000" dirty="0"/>
              <a:t>	</a:t>
            </a:r>
            <a:endParaRPr lang="en-US" sz="2000" dirty="0" smtClean="0"/>
          </a:p>
          <a:p>
            <a:pPr>
              <a:buFont typeface="+mj-lt"/>
              <a:buAutoNum type="arabicPeriod"/>
            </a:pPr>
            <a:r>
              <a:rPr lang="en-US" sz="2000" dirty="0" smtClean="0"/>
              <a:t>Make a plan – consider options and the financial side of things.</a:t>
            </a:r>
          </a:p>
          <a:p>
            <a:pPr>
              <a:buFont typeface="+mj-lt"/>
              <a:buAutoNum type="arabicPeriod"/>
            </a:pPr>
            <a:r>
              <a:rPr lang="en-US" sz="2000" dirty="0" smtClean="0"/>
              <a:t>Take action!</a:t>
            </a:r>
            <a:endParaRPr lang="en-US" sz="2000" dirty="0"/>
          </a:p>
        </p:txBody>
      </p:sp>
    </p:spTree>
    <p:extLst>
      <p:ext uri="{BB962C8B-B14F-4D97-AF65-F5344CB8AC3E}">
        <p14:creationId xmlns:p14="http://schemas.microsoft.com/office/powerpoint/2010/main" val="2358628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90600"/>
            <a:ext cx="7520940" cy="1219200"/>
          </a:xfrm>
        </p:spPr>
        <p:txBody>
          <a:bodyPr/>
          <a:lstStyle/>
          <a:p>
            <a:r>
              <a:rPr lang="en-US" sz="4000" dirty="0" smtClean="0"/>
              <a:t/>
            </a:r>
            <a:br>
              <a:rPr lang="en-US" sz="4000" dirty="0" smtClean="0"/>
            </a:br>
            <a:r>
              <a:rPr lang="en-US" sz="4000" dirty="0"/>
              <a:t/>
            </a:r>
            <a:br>
              <a:rPr lang="en-US" sz="4000" dirty="0"/>
            </a:br>
            <a:r>
              <a:rPr lang="en-US" sz="4000" dirty="0" smtClean="0"/>
              <a:t>HOPE SCHOLARSHIP</a:t>
            </a:r>
            <a:br>
              <a:rPr lang="en-US" sz="4000" dirty="0" smtClean="0"/>
            </a:br>
            <a:r>
              <a:rPr lang="en-US" sz="4000" dirty="0" smtClean="0"/>
              <a:t>Information:</a:t>
            </a:r>
            <a:br>
              <a:rPr lang="en-US" sz="4000" dirty="0" smtClean="0"/>
            </a:br>
            <a:r>
              <a:rPr lang="en-US" sz="4000" dirty="0" smtClean="0"/>
              <a:t/>
            </a:r>
            <a:br>
              <a:rPr lang="en-US" sz="4000" dirty="0" smtClean="0"/>
            </a:br>
            <a:r>
              <a:rPr lang="en-US" sz="4000" dirty="0" smtClean="0"/>
              <a:t/>
            </a:r>
            <a:br>
              <a:rPr lang="en-US" sz="4000" dirty="0" smtClean="0"/>
            </a:br>
            <a:endParaRPr lang="en-US" sz="4000" dirty="0"/>
          </a:p>
        </p:txBody>
      </p:sp>
      <p:sp>
        <p:nvSpPr>
          <p:cNvPr id="3" name="TextBox 2"/>
          <p:cNvSpPr txBox="1"/>
          <p:nvPr/>
        </p:nvSpPr>
        <p:spPr>
          <a:xfrm>
            <a:off x="841248" y="1524000"/>
            <a:ext cx="7543800" cy="2585323"/>
          </a:xfrm>
          <a:prstGeom prst="rect">
            <a:avLst/>
          </a:prstGeom>
          <a:noFill/>
        </p:spPr>
        <p:txBody>
          <a:bodyPr wrap="square" rtlCol="0">
            <a:spAutoFit/>
          </a:bodyPr>
          <a:lstStyle/>
          <a:p>
            <a:pPr algn="ctr"/>
            <a:endParaRPr lang="en-US" sz="5400" dirty="0" smtClean="0"/>
          </a:p>
          <a:p>
            <a:pPr algn="ctr"/>
            <a:endParaRPr lang="en-US" sz="5400" dirty="0" smtClean="0"/>
          </a:p>
          <a:p>
            <a:pPr algn="ctr"/>
            <a:r>
              <a:rPr lang="en-US" sz="5400" dirty="0" smtClean="0"/>
              <a:t>www.gafutures.org</a:t>
            </a:r>
            <a:endParaRPr lang="en-US" sz="5400" dirty="0"/>
          </a:p>
        </p:txBody>
      </p:sp>
      <p:sp>
        <p:nvSpPr>
          <p:cNvPr id="4" name="TextBox 3"/>
          <p:cNvSpPr txBox="1"/>
          <p:nvPr/>
        </p:nvSpPr>
        <p:spPr>
          <a:xfrm>
            <a:off x="993648" y="5181600"/>
            <a:ext cx="7007352" cy="1200329"/>
          </a:xfrm>
          <a:prstGeom prst="rect">
            <a:avLst/>
          </a:prstGeom>
          <a:noFill/>
        </p:spPr>
        <p:txBody>
          <a:bodyPr wrap="square" rtlCol="0">
            <a:spAutoFit/>
          </a:bodyPr>
          <a:lstStyle/>
          <a:p>
            <a:r>
              <a:rPr lang="en-US" dirty="0" smtClean="0"/>
              <a:t>Georgia's </a:t>
            </a:r>
            <a:r>
              <a:rPr lang="en-US" dirty="0"/>
              <a:t>HOPE Scholarship is available to Georgia residents who have demonstrated academic achievement. The scholarship provides money to assist students with the educational costs of attending a </a:t>
            </a:r>
            <a:r>
              <a:rPr lang="en-US" dirty="0">
                <a:hlinkClick r:id="rId2" tooltip="HOPE Eligible Institutions"/>
              </a:rPr>
              <a:t>HOPE eligible postsecondary institution</a:t>
            </a:r>
            <a:r>
              <a:rPr lang="en-US" dirty="0"/>
              <a:t> located in Georgia.</a:t>
            </a:r>
          </a:p>
        </p:txBody>
      </p:sp>
      <p:sp>
        <p:nvSpPr>
          <p:cNvPr id="5" name="Explosion 2 4"/>
          <p:cNvSpPr/>
          <p:nvPr/>
        </p:nvSpPr>
        <p:spPr>
          <a:xfrm>
            <a:off x="5257800" y="228600"/>
            <a:ext cx="2743200" cy="28956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planning for HOPE in 9</a:t>
            </a:r>
            <a:r>
              <a:rPr lang="en-US" baseline="30000" dirty="0" smtClean="0"/>
              <a:t>th</a:t>
            </a:r>
            <a:r>
              <a:rPr lang="en-US" dirty="0" smtClean="0"/>
              <a:t> grade</a:t>
            </a:r>
            <a:endParaRPr lang="en-US" dirty="0"/>
          </a:p>
        </p:txBody>
      </p:sp>
    </p:spTree>
    <p:extLst>
      <p:ext uri="{BB962C8B-B14F-4D97-AF65-F5344CB8AC3E}">
        <p14:creationId xmlns:p14="http://schemas.microsoft.com/office/powerpoint/2010/main" val="316583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Hope Scholarship</a:t>
            </a:r>
            <a:endParaRPr lang="en-US" b="1" dirty="0"/>
          </a:p>
        </p:txBody>
      </p:sp>
      <p:sp>
        <p:nvSpPr>
          <p:cNvPr id="3" name="Content Placeholder 2"/>
          <p:cNvSpPr>
            <a:spLocks noGrp="1"/>
          </p:cNvSpPr>
          <p:nvPr>
            <p:ph idx="1"/>
          </p:nvPr>
        </p:nvSpPr>
        <p:spPr/>
        <p:txBody>
          <a:bodyPr>
            <a:noAutofit/>
          </a:bodyPr>
          <a:lstStyle/>
          <a:p>
            <a:r>
              <a:rPr lang="en-US" sz="2800" b="0" dirty="0"/>
              <a:t>HOPE GPA Calculation</a:t>
            </a:r>
          </a:p>
          <a:p>
            <a:r>
              <a:rPr lang="en-US" sz="2800" b="0" dirty="0"/>
              <a:t>A student's High School HOPE Scholarship GPA is not the same as his or her high school GPA. The major difference in the two calculations is that the High School HOPE Scholarship GPA includes only grades earned in the core subjects of English, </a:t>
            </a:r>
            <a:r>
              <a:rPr lang="en-US" sz="2800" b="0" dirty="0" smtClean="0"/>
              <a:t>Mathematics</a:t>
            </a:r>
            <a:r>
              <a:rPr lang="en-US" sz="2800" b="0" dirty="0"/>
              <a:t>, </a:t>
            </a:r>
            <a:r>
              <a:rPr lang="en-US" sz="2800" b="0" dirty="0" smtClean="0"/>
              <a:t>Science</a:t>
            </a:r>
            <a:r>
              <a:rPr lang="en-US" sz="2800" b="0" dirty="0"/>
              <a:t>, </a:t>
            </a:r>
            <a:r>
              <a:rPr lang="en-US" sz="2800" b="0" dirty="0" smtClean="0"/>
              <a:t>Social </a:t>
            </a:r>
            <a:r>
              <a:rPr lang="en-US" sz="2800" b="0" dirty="0"/>
              <a:t>S</a:t>
            </a:r>
            <a:r>
              <a:rPr lang="en-US" sz="2800" b="0" dirty="0" smtClean="0"/>
              <a:t>tudies </a:t>
            </a:r>
            <a:r>
              <a:rPr lang="en-US" sz="2800" b="0" dirty="0"/>
              <a:t>and </a:t>
            </a:r>
            <a:r>
              <a:rPr lang="en-US" sz="2800" b="0" dirty="0" smtClean="0"/>
              <a:t>Foreign </a:t>
            </a:r>
            <a:r>
              <a:rPr lang="en-US" sz="2800" b="0" dirty="0"/>
              <a:t>L</a:t>
            </a:r>
            <a:r>
              <a:rPr lang="en-US" sz="2800" b="0" dirty="0" smtClean="0"/>
              <a:t>anguage</a:t>
            </a:r>
            <a:r>
              <a:rPr lang="en-US" sz="2800" b="0" dirty="0"/>
              <a:t>.</a:t>
            </a:r>
          </a:p>
          <a:p>
            <a:endParaRPr lang="en-US" sz="2800" dirty="0"/>
          </a:p>
        </p:txBody>
      </p:sp>
    </p:spTree>
    <p:extLst>
      <p:ext uri="{BB962C8B-B14F-4D97-AF65-F5344CB8AC3E}">
        <p14:creationId xmlns:p14="http://schemas.microsoft.com/office/powerpoint/2010/main" val="1388716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548640"/>
          </a:xfrm>
        </p:spPr>
        <p:txBody>
          <a:bodyPr/>
          <a:lstStyle/>
          <a:p>
            <a:pPr algn="ctr"/>
            <a:r>
              <a:rPr lang="en-US" sz="4400" dirty="0" smtClean="0">
                <a:solidFill>
                  <a:srgbClr val="FF0000"/>
                </a:solidFill>
              </a:rPr>
              <a:t/>
            </a:r>
            <a:br>
              <a:rPr lang="en-US" sz="4400" dirty="0" smtClean="0">
                <a:solidFill>
                  <a:srgbClr val="FF0000"/>
                </a:solidFill>
              </a:rPr>
            </a:br>
            <a:r>
              <a:rPr lang="en-US" sz="4400" dirty="0" smtClean="0">
                <a:solidFill>
                  <a:srgbClr val="FF0000"/>
                </a:solidFill>
              </a:rPr>
              <a:t>3.0 Required is required for HOPE</a:t>
            </a:r>
            <a:endParaRPr lang="en-US" sz="4400" dirty="0">
              <a:solidFill>
                <a:srgbClr val="FF0000"/>
              </a:solidFill>
            </a:endParaRPr>
          </a:p>
        </p:txBody>
      </p:sp>
      <p:sp>
        <p:nvSpPr>
          <p:cNvPr id="3" name="Content Placeholder 2"/>
          <p:cNvSpPr>
            <a:spLocks noGrp="1"/>
          </p:cNvSpPr>
          <p:nvPr>
            <p:ph idx="1"/>
          </p:nvPr>
        </p:nvSpPr>
        <p:spPr>
          <a:xfrm>
            <a:off x="822960" y="2286000"/>
            <a:ext cx="7520940" cy="2394477"/>
          </a:xfrm>
        </p:spPr>
        <p:txBody>
          <a:bodyPr>
            <a:noAutofit/>
          </a:bodyPr>
          <a:lstStyle/>
          <a:p>
            <a:r>
              <a:rPr lang="en-US" sz="4000" dirty="0" smtClean="0"/>
              <a:t>A = </a:t>
            </a:r>
            <a:r>
              <a:rPr lang="en-US" sz="4000" dirty="0" smtClean="0"/>
              <a:t>4.0</a:t>
            </a:r>
            <a:endParaRPr lang="en-US" sz="4000" dirty="0" smtClean="0"/>
          </a:p>
          <a:p>
            <a:r>
              <a:rPr lang="en-US" sz="4000" dirty="0" smtClean="0"/>
              <a:t>B = </a:t>
            </a:r>
            <a:r>
              <a:rPr lang="en-US" sz="4000" dirty="0" smtClean="0"/>
              <a:t>3.0</a:t>
            </a:r>
            <a:endParaRPr lang="en-US" sz="4000" dirty="0" smtClean="0"/>
          </a:p>
          <a:p>
            <a:r>
              <a:rPr lang="en-US" sz="4000" dirty="0" smtClean="0"/>
              <a:t>C= </a:t>
            </a:r>
            <a:r>
              <a:rPr lang="en-US" sz="4000" dirty="0" smtClean="0"/>
              <a:t>2.0</a:t>
            </a:r>
            <a:endParaRPr lang="en-US" sz="4000" dirty="0" smtClean="0"/>
          </a:p>
          <a:p>
            <a:endParaRPr lang="en-US" sz="4000" dirty="0"/>
          </a:p>
          <a:p>
            <a:r>
              <a:rPr lang="en-US" sz="4000" dirty="0" smtClean="0"/>
              <a:t>* Only core classes count for HOPE</a:t>
            </a:r>
            <a:endParaRPr lang="en-US" sz="4000" dirty="0"/>
          </a:p>
        </p:txBody>
      </p:sp>
    </p:spTree>
    <p:extLst>
      <p:ext uri="{BB962C8B-B14F-4D97-AF65-F5344CB8AC3E}">
        <p14:creationId xmlns:p14="http://schemas.microsoft.com/office/powerpoint/2010/main" val="3037316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Academic rigor</a:t>
            </a:r>
            <a:endParaRPr lang="en-US" b="1" dirty="0"/>
          </a:p>
        </p:txBody>
      </p:sp>
      <p:sp>
        <p:nvSpPr>
          <p:cNvPr id="3" name="Content Placeholder 2"/>
          <p:cNvSpPr>
            <a:spLocks noGrp="1"/>
          </p:cNvSpPr>
          <p:nvPr>
            <p:ph idx="1"/>
          </p:nvPr>
        </p:nvSpPr>
        <p:spPr/>
        <p:txBody>
          <a:bodyPr>
            <a:normAutofit/>
          </a:bodyPr>
          <a:lstStyle/>
          <a:p>
            <a:r>
              <a:rPr lang="en-US" sz="3200" b="0" dirty="0"/>
              <a:t> </a:t>
            </a:r>
            <a:r>
              <a:rPr lang="en-US" sz="3200" b="0" dirty="0" smtClean="0"/>
              <a:t>Student </a:t>
            </a:r>
            <a:r>
              <a:rPr lang="en-US" sz="3200" b="0" dirty="0"/>
              <a:t>meeting the requirements to be a HOPE Scholar at the time of high school graduation must earn a minimum of four full credits from the academic rigor course categories </a:t>
            </a:r>
            <a:r>
              <a:rPr lang="en-US" sz="3200" b="0" dirty="0" smtClean="0"/>
              <a:t>prior </a:t>
            </a:r>
            <a:r>
              <a:rPr lang="en-US" sz="3200" b="0" dirty="0"/>
              <a:t>to graduating from high school.</a:t>
            </a:r>
            <a:endParaRPr lang="en-US" sz="3200" dirty="0"/>
          </a:p>
        </p:txBody>
      </p:sp>
    </p:spTree>
    <p:extLst>
      <p:ext uri="{BB962C8B-B14F-4D97-AF65-F5344CB8AC3E}">
        <p14:creationId xmlns:p14="http://schemas.microsoft.com/office/powerpoint/2010/main" val="4157514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2">
                    <a:lumMod val="75000"/>
                  </a:schemeClr>
                </a:solidFill>
              </a:rPr>
              <a:t>Hope Rigor Courses at MHS</a:t>
            </a:r>
            <a:endParaRPr lang="en-US" b="1" dirty="0">
              <a:solidFill>
                <a:schemeClr val="bg2">
                  <a:lumMod val="75000"/>
                </a:schemeClr>
              </a:solidFill>
            </a:endParaRPr>
          </a:p>
        </p:txBody>
      </p:sp>
      <p:sp>
        <p:nvSpPr>
          <p:cNvPr id="3" name="Content Placeholder 2"/>
          <p:cNvSpPr>
            <a:spLocks noGrp="1"/>
          </p:cNvSpPr>
          <p:nvPr>
            <p:ph idx="1"/>
          </p:nvPr>
        </p:nvSpPr>
        <p:spPr>
          <a:xfrm>
            <a:off x="838200" y="990600"/>
            <a:ext cx="7520940" cy="3579849"/>
          </a:xfrm>
        </p:spPr>
        <p:txBody>
          <a:bodyPr>
            <a:noAutofit/>
          </a:bodyPr>
          <a:lstStyle/>
          <a:p>
            <a:r>
              <a:rPr lang="en-US" sz="3200" dirty="0" smtClean="0"/>
              <a:t>Algebra II</a:t>
            </a:r>
          </a:p>
          <a:p>
            <a:r>
              <a:rPr lang="en-US" sz="3200" dirty="0" smtClean="0"/>
              <a:t>Pre-Cal</a:t>
            </a:r>
          </a:p>
          <a:p>
            <a:r>
              <a:rPr lang="en-US" sz="3200" dirty="0" smtClean="0"/>
              <a:t>AMDM</a:t>
            </a:r>
          </a:p>
          <a:p>
            <a:r>
              <a:rPr lang="en-US" sz="3200" dirty="0" smtClean="0"/>
              <a:t>Human </a:t>
            </a:r>
            <a:r>
              <a:rPr lang="en-US" sz="3200" dirty="0" smtClean="0"/>
              <a:t>Anatomy </a:t>
            </a:r>
            <a:r>
              <a:rPr lang="en-US" sz="2000" dirty="0" smtClean="0"/>
              <a:t>(through Healthcare Pathway)</a:t>
            </a:r>
            <a:endParaRPr lang="en-US" sz="2000" dirty="0" smtClean="0"/>
          </a:p>
          <a:p>
            <a:r>
              <a:rPr lang="en-US" sz="3200" dirty="0" smtClean="0"/>
              <a:t>Chemistry</a:t>
            </a:r>
          </a:p>
          <a:p>
            <a:r>
              <a:rPr lang="en-US" sz="3200" dirty="0" smtClean="0"/>
              <a:t>Constitutional Theory </a:t>
            </a:r>
          </a:p>
          <a:p>
            <a:r>
              <a:rPr lang="en-US" sz="3200" dirty="0" smtClean="0"/>
              <a:t>Forensic Science</a:t>
            </a:r>
          </a:p>
          <a:p>
            <a:r>
              <a:rPr lang="en-US" sz="3200" dirty="0" smtClean="0"/>
              <a:t>Spanish II/ III</a:t>
            </a:r>
          </a:p>
          <a:p>
            <a:r>
              <a:rPr lang="en-US" sz="3200" dirty="0" smtClean="0"/>
              <a:t>Dual </a:t>
            </a:r>
            <a:r>
              <a:rPr lang="en-US" sz="3200" dirty="0" smtClean="0"/>
              <a:t>Enrollment </a:t>
            </a:r>
            <a:r>
              <a:rPr lang="en-US" sz="3200" dirty="0" smtClean="0"/>
              <a:t>Core Classes</a:t>
            </a:r>
            <a:endParaRPr lang="en-US" sz="3200" dirty="0"/>
          </a:p>
        </p:txBody>
      </p:sp>
    </p:spTree>
    <p:extLst>
      <p:ext uri="{BB962C8B-B14F-4D97-AF65-F5344CB8AC3E}">
        <p14:creationId xmlns:p14="http://schemas.microsoft.com/office/powerpoint/2010/main" val="305831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Parental Support never ends-  It is needed in high school!</a:t>
            </a:r>
            <a:endParaRPr lang="en-US" b="1" dirty="0"/>
          </a:p>
        </p:txBody>
      </p:sp>
      <p:sp>
        <p:nvSpPr>
          <p:cNvPr id="3" name="Content Placeholder 2"/>
          <p:cNvSpPr>
            <a:spLocks noGrp="1"/>
          </p:cNvSpPr>
          <p:nvPr>
            <p:ph idx="1"/>
          </p:nvPr>
        </p:nvSpPr>
        <p:spPr>
          <a:xfrm>
            <a:off x="914400" y="2133600"/>
            <a:ext cx="7520940" cy="3579849"/>
          </a:xfrm>
        </p:spPr>
        <p:style>
          <a:lnRef idx="2">
            <a:schemeClr val="accent2"/>
          </a:lnRef>
          <a:fillRef idx="1">
            <a:schemeClr val="lt1"/>
          </a:fillRef>
          <a:effectRef idx="0">
            <a:schemeClr val="accent2"/>
          </a:effectRef>
          <a:fontRef idx="minor">
            <a:schemeClr val="dk1"/>
          </a:fontRef>
        </p:style>
        <p:txBody>
          <a:bodyPr>
            <a:normAutofit/>
          </a:bodyPr>
          <a:lstStyle/>
          <a:p>
            <a:r>
              <a:rPr lang="en-US" sz="3200" dirty="0" smtClean="0"/>
              <a:t>It’s okay to </a:t>
            </a:r>
            <a:r>
              <a:rPr lang="en-US" sz="3200" u="sng" dirty="0" smtClean="0"/>
              <a:t>stay </a:t>
            </a:r>
            <a:r>
              <a:rPr lang="en-US" sz="3200" dirty="0" smtClean="0"/>
              <a:t>in your child's business.</a:t>
            </a:r>
          </a:p>
          <a:p>
            <a:r>
              <a:rPr lang="en-US" sz="3200" dirty="0" smtClean="0"/>
              <a:t>It’s okay to </a:t>
            </a:r>
            <a:r>
              <a:rPr lang="en-US" sz="3200" u="sng" dirty="0" smtClean="0"/>
              <a:t>call</a:t>
            </a:r>
            <a:r>
              <a:rPr lang="en-US" sz="3200" dirty="0" smtClean="0"/>
              <a:t> the school for information.</a:t>
            </a:r>
          </a:p>
          <a:p>
            <a:r>
              <a:rPr lang="en-US" sz="3200" dirty="0" smtClean="0"/>
              <a:t>It’s okay to </a:t>
            </a:r>
            <a:r>
              <a:rPr lang="en-US" sz="3200" u="sng" dirty="0" smtClean="0"/>
              <a:t>talk </a:t>
            </a:r>
            <a:r>
              <a:rPr lang="en-US" sz="3200" dirty="0" smtClean="0"/>
              <a:t>with your child.</a:t>
            </a:r>
          </a:p>
          <a:p>
            <a:r>
              <a:rPr lang="en-US" sz="3200" dirty="0" smtClean="0"/>
              <a:t>It’s okay to </a:t>
            </a:r>
            <a:r>
              <a:rPr lang="en-US" sz="3200" u="sng" dirty="0" smtClean="0"/>
              <a:t>encourage</a:t>
            </a:r>
            <a:r>
              <a:rPr lang="en-US" sz="3200" dirty="0" smtClean="0"/>
              <a:t> your child.</a:t>
            </a:r>
          </a:p>
          <a:p>
            <a:r>
              <a:rPr lang="en-US" sz="3200" dirty="0" smtClean="0"/>
              <a:t>It’s okay to </a:t>
            </a:r>
            <a:r>
              <a:rPr lang="en-US" sz="3200" u="sng" dirty="0" smtClean="0"/>
              <a:t>ask</a:t>
            </a:r>
            <a:r>
              <a:rPr lang="en-US" sz="3200" dirty="0" smtClean="0"/>
              <a:t> your child questions.</a:t>
            </a:r>
          </a:p>
          <a:p>
            <a:endParaRPr lang="en-US" sz="3200" dirty="0" smtClean="0"/>
          </a:p>
          <a:p>
            <a:endParaRPr lang="en-US" sz="3200" dirty="0"/>
          </a:p>
        </p:txBody>
      </p:sp>
    </p:spTree>
    <p:extLst>
      <p:ext uri="{BB962C8B-B14F-4D97-AF65-F5344CB8AC3E}">
        <p14:creationId xmlns:p14="http://schemas.microsoft.com/office/powerpoint/2010/main" val="3161898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600" i="1" dirty="0" smtClean="0"/>
              <a:t>Hopefully, this presentation will provide some basic information for you to think about as you navigate the first year of High school with your child. Please reach out if you have questions or need further information….</a:t>
            </a:r>
            <a:br>
              <a:rPr lang="en-US" sz="3600" i="1" dirty="0" smtClean="0"/>
            </a:br>
            <a:r>
              <a:rPr lang="en-US" sz="3600" i="1" dirty="0"/>
              <a:t/>
            </a:r>
            <a:br>
              <a:rPr lang="en-US" sz="3600" i="1" dirty="0"/>
            </a:br>
            <a:r>
              <a:rPr lang="en-US" sz="3600" i="1" dirty="0"/>
              <a:t/>
            </a:r>
            <a:br>
              <a:rPr lang="en-US" sz="3600" i="1" dirty="0"/>
            </a:br>
            <a:r>
              <a:rPr lang="en-US" sz="3600" i="1" dirty="0" smtClean="0"/>
              <a:t>                                  </a:t>
            </a:r>
            <a:r>
              <a:rPr lang="en-US" sz="2400" b="1" i="1" dirty="0" smtClean="0">
                <a:latin typeface="Bradley Hand ITC" panose="03070402050302030203" pitchFamily="66" charset="0"/>
              </a:rPr>
              <a:t>Susan </a:t>
            </a:r>
            <a:r>
              <a:rPr lang="en-US" sz="2400" b="1" i="1" dirty="0">
                <a:latin typeface="Bradley Hand ITC" panose="03070402050302030203" pitchFamily="66" charset="0"/>
              </a:rPr>
              <a:t>Zeigler, </a:t>
            </a:r>
            <a:r>
              <a:rPr lang="en-US" sz="2400" b="1" i="1" dirty="0" smtClean="0">
                <a:latin typeface="Bradley Hand ITC" panose="03070402050302030203" pitchFamily="66" charset="0"/>
              </a:rPr>
              <a:t/>
            </a:r>
            <a:br>
              <a:rPr lang="en-US" sz="2400" b="1" i="1" dirty="0" smtClean="0">
                <a:latin typeface="Bradley Hand ITC" panose="03070402050302030203" pitchFamily="66" charset="0"/>
              </a:rPr>
            </a:br>
            <a:r>
              <a:rPr lang="en-US" sz="2400" b="1" i="1" dirty="0">
                <a:latin typeface="Bradley Hand ITC" panose="03070402050302030203" pitchFamily="66" charset="0"/>
              </a:rPr>
              <a:t> </a:t>
            </a:r>
            <a:r>
              <a:rPr lang="en-US" sz="2400" b="1" i="1" dirty="0" smtClean="0">
                <a:latin typeface="Bradley Hand ITC" panose="03070402050302030203" pitchFamily="66" charset="0"/>
              </a:rPr>
              <a:t>                                                  MHS </a:t>
            </a:r>
            <a:r>
              <a:rPr lang="en-US" sz="2400" b="1" i="1" dirty="0">
                <a:latin typeface="Bradley Hand ITC" panose="03070402050302030203" pitchFamily="66" charset="0"/>
              </a:rPr>
              <a:t>Principal</a:t>
            </a:r>
            <a:br>
              <a:rPr lang="en-US" sz="2400" b="1" i="1" dirty="0">
                <a:latin typeface="Bradley Hand ITC" panose="03070402050302030203" pitchFamily="66" charset="0"/>
              </a:rPr>
            </a:br>
            <a:endParaRPr lang="en-US" sz="2400" i="1" dirty="0"/>
          </a:p>
        </p:txBody>
      </p:sp>
    </p:spTree>
    <p:extLst>
      <p:ext uri="{BB962C8B-B14F-4D97-AF65-F5344CB8AC3E}">
        <p14:creationId xmlns:p14="http://schemas.microsoft.com/office/powerpoint/2010/main" val="1462300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Parent Advice:</a:t>
            </a:r>
            <a:endParaRPr lang="en-US" b="1" dirty="0"/>
          </a:p>
        </p:txBody>
      </p:sp>
      <p:sp>
        <p:nvSpPr>
          <p:cNvPr id="3" name="Content Placeholder 2"/>
          <p:cNvSpPr>
            <a:spLocks noGrp="1"/>
          </p:cNvSpPr>
          <p:nvPr>
            <p:ph idx="1"/>
          </p:nvPr>
        </p:nvSpPr>
        <p:spPr>
          <a:xfrm>
            <a:off x="822960" y="1100629"/>
            <a:ext cx="7520940" cy="499572"/>
          </a:xfrm>
        </p:spPr>
        <p:txBody>
          <a:bodyPr>
            <a:normAutofit/>
          </a:bodyPr>
          <a:lstStyle/>
          <a:p>
            <a:pPr algn="ctr"/>
            <a:r>
              <a:rPr lang="en-US" sz="2000" b="0" i="1" dirty="0">
                <a:solidFill>
                  <a:schemeClr val="bg2">
                    <a:lumMod val="50000"/>
                  </a:schemeClr>
                </a:solidFill>
              </a:rPr>
              <a:t>“Prepare the child for the </a:t>
            </a:r>
            <a:r>
              <a:rPr lang="en-US" sz="2000" b="0" i="1" dirty="0" smtClean="0">
                <a:solidFill>
                  <a:schemeClr val="bg2">
                    <a:lumMod val="50000"/>
                  </a:schemeClr>
                </a:solidFill>
              </a:rPr>
              <a:t>path, </a:t>
            </a:r>
            <a:r>
              <a:rPr lang="en-US" sz="2000" b="0" i="1" dirty="0">
                <a:solidFill>
                  <a:schemeClr val="bg2">
                    <a:lumMod val="50000"/>
                  </a:schemeClr>
                </a:solidFill>
              </a:rPr>
              <a:t>not the path for the child.”</a:t>
            </a:r>
            <a:endParaRPr lang="en-US" sz="2000" i="1" dirty="0">
              <a:solidFill>
                <a:schemeClr val="bg2">
                  <a:lumMod val="50000"/>
                </a:schemeClr>
              </a:solidFill>
            </a:endParaRPr>
          </a:p>
        </p:txBody>
      </p:sp>
      <p:sp>
        <p:nvSpPr>
          <p:cNvPr id="5" name="TextBox 4"/>
          <p:cNvSpPr txBox="1"/>
          <p:nvPr/>
        </p:nvSpPr>
        <p:spPr>
          <a:xfrm>
            <a:off x="838200" y="2209800"/>
            <a:ext cx="473206" cy="369332"/>
          </a:xfrm>
          <a:prstGeom prst="rect">
            <a:avLst/>
          </a:prstGeom>
          <a:noFill/>
        </p:spPr>
        <p:txBody>
          <a:bodyPr wrap="none" rtlCol="0">
            <a:spAutoFit/>
          </a:bodyPr>
          <a:lstStyle/>
          <a:p>
            <a:pPr marL="285750" indent="-285750">
              <a:buFont typeface="Arial" panose="020B0604020202020204" pitchFamily="34" charset="0"/>
              <a:buChar char="•"/>
            </a:pPr>
            <a:endParaRPr lang="en-US" dirty="0"/>
          </a:p>
        </p:txBody>
      </p:sp>
      <p:sp>
        <p:nvSpPr>
          <p:cNvPr id="6" name="Rectangle 5"/>
          <p:cNvSpPr/>
          <p:nvPr/>
        </p:nvSpPr>
        <p:spPr>
          <a:xfrm>
            <a:off x="469392" y="1524000"/>
            <a:ext cx="8458200" cy="5078313"/>
          </a:xfrm>
          <a:prstGeom prst="rect">
            <a:avLst/>
          </a:prstGeom>
        </p:spPr>
        <p:txBody>
          <a:bodyPr wrap="square">
            <a:spAutoFit/>
          </a:bodyPr>
          <a:lstStyle/>
          <a:p>
            <a:pPr marL="285750" lvl="0" indent="-285750">
              <a:buFont typeface="Arial" panose="020B0604020202020204" pitchFamily="34" charset="0"/>
              <a:buChar char="•"/>
            </a:pPr>
            <a:r>
              <a:rPr lang="en-US" dirty="0"/>
              <a:t>Parenting is a balancing </a:t>
            </a:r>
            <a:r>
              <a:rPr lang="en-US" dirty="0" smtClean="0"/>
              <a:t> act </a:t>
            </a:r>
            <a:r>
              <a:rPr lang="en-US" dirty="0"/>
              <a:t>– children need parents who are responsive, accepting, and attentive.</a:t>
            </a:r>
          </a:p>
          <a:p>
            <a:pPr marL="285750" lvl="0" indent="-285750">
              <a:buFont typeface="Arial" panose="020B0604020202020204" pitchFamily="34" charset="0"/>
              <a:buChar char="•"/>
            </a:pPr>
            <a:r>
              <a:rPr lang="en-US" dirty="0"/>
              <a:t>Children need parents who protect them from harm but also help them navigate through the inevitable hurt. </a:t>
            </a:r>
          </a:p>
          <a:p>
            <a:pPr marL="285750" indent="-285750">
              <a:buFont typeface="Arial" panose="020B0604020202020204" pitchFamily="34" charset="0"/>
              <a:buChar char="•"/>
            </a:pPr>
            <a:r>
              <a:rPr lang="en-US" dirty="0"/>
              <a:t>Children need parents who are </a:t>
            </a:r>
            <a:r>
              <a:rPr lang="en-US" dirty="0" smtClean="0"/>
              <a:t>demanding </a:t>
            </a:r>
            <a:r>
              <a:rPr lang="en-US" dirty="0"/>
              <a:t>and establish high standards – and </a:t>
            </a:r>
            <a:r>
              <a:rPr lang="en-US" dirty="0" smtClean="0"/>
              <a:t>hold </a:t>
            </a:r>
            <a:r>
              <a:rPr lang="en-US" dirty="0"/>
              <a:t>them accountable to those </a:t>
            </a:r>
            <a:r>
              <a:rPr lang="en-US" dirty="0" smtClean="0"/>
              <a:t>standards.</a:t>
            </a:r>
            <a:r>
              <a:rPr lang="en-US" dirty="0"/>
              <a:t> Don’t remove consequences for mistakes</a:t>
            </a:r>
            <a:r>
              <a:rPr lang="en-US" dirty="0" smtClean="0"/>
              <a:t>.</a:t>
            </a:r>
          </a:p>
          <a:p>
            <a:pPr marL="285750" indent="-285750">
              <a:buFont typeface="Arial" panose="020B0604020202020204" pitchFamily="34" charset="0"/>
              <a:buChar char="•"/>
            </a:pPr>
            <a:r>
              <a:rPr lang="en-US" dirty="0" smtClean="0"/>
              <a:t>Don’t relive your life through your children – they need to find “their thing”.   </a:t>
            </a:r>
          </a:p>
          <a:p>
            <a:pPr marL="285750" indent="-285750">
              <a:buFont typeface="Arial" panose="020B0604020202020204" pitchFamily="34" charset="0"/>
              <a:buChar char="•"/>
            </a:pPr>
            <a:r>
              <a:rPr lang="en-US" dirty="0" smtClean="0"/>
              <a:t>Be supportive and consistent. </a:t>
            </a:r>
          </a:p>
          <a:p>
            <a:pPr marL="285750" indent="-285750">
              <a:buFont typeface="Arial" panose="020B0604020202020204" pitchFamily="34" charset="0"/>
              <a:buChar char="•"/>
            </a:pPr>
            <a:r>
              <a:rPr lang="en-US" dirty="0" smtClean="0"/>
              <a:t>Really “know” your child - their talents and weaknesses -  help them find their path by offering opportunities. </a:t>
            </a:r>
          </a:p>
          <a:p>
            <a:pPr marL="285750" indent="-285750">
              <a:buFont typeface="Arial" panose="020B0604020202020204" pitchFamily="34" charset="0"/>
              <a:buChar char="•"/>
            </a:pPr>
            <a:r>
              <a:rPr lang="en-US" dirty="0" smtClean="0"/>
              <a:t>Provide lots of opportunities for your child to make decisions.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r>
              <a:rPr lang="en-US" sz="2400" i="1" dirty="0" smtClean="0">
                <a:solidFill>
                  <a:schemeClr val="bg1"/>
                </a:solidFill>
                <a:latin typeface="Bradley Hand ITC" panose="03070402050302030203" pitchFamily="66" charset="0"/>
              </a:rPr>
              <a:t>For the purpose of this presentation the word child or children has been used – you can call them teens, adolescents, young adults , or whatever but, they will always be your child or children.</a:t>
            </a:r>
            <a:endParaRPr lang="en-US" sz="2400" i="1" dirty="0">
              <a:solidFill>
                <a:schemeClr val="bg1"/>
              </a:solidFill>
              <a:latin typeface="Bradley Hand ITC" panose="03070402050302030203" pitchFamily="66" charset="0"/>
            </a:endParaRPr>
          </a:p>
        </p:txBody>
      </p:sp>
    </p:spTree>
    <p:extLst>
      <p:ext uri="{BB962C8B-B14F-4D97-AF65-F5344CB8AC3E}">
        <p14:creationId xmlns:p14="http://schemas.microsoft.com/office/powerpoint/2010/main" val="3241801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For Additional Information Email or call:</a:t>
            </a:r>
            <a:endParaRPr lang="en-US" b="1" dirty="0"/>
          </a:p>
        </p:txBody>
      </p:sp>
      <p:sp>
        <p:nvSpPr>
          <p:cNvPr id="3" name="Content Placeholder 2"/>
          <p:cNvSpPr>
            <a:spLocks noGrp="1"/>
          </p:cNvSpPr>
          <p:nvPr>
            <p:ph idx="1"/>
          </p:nvPr>
        </p:nvSpPr>
        <p:spPr>
          <a:xfrm>
            <a:off x="762000" y="1371600"/>
            <a:ext cx="7520940" cy="2175972"/>
          </a:xfrm>
        </p:spPr>
        <p:txBody>
          <a:bodyPr/>
          <a:lstStyle/>
          <a:p>
            <a:r>
              <a:rPr lang="en-US" dirty="0" smtClean="0"/>
              <a:t>Britany McQueen,  MHS Counselor   </a:t>
            </a:r>
            <a:r>
              <a:rPr lang="en-US" dirty="0" smtClean="0">
                <a:hlinkClick r:id="rId2"/>
              </a:rPr>
              <a:t>britany.mcqueen@mcssga.org</a:t>
            </a:r>
            <a:endParaRPr lang="en-US" dirty="0" smtClean="0"/>
          </a:p>
          <a:p>
            <a:r>
              <a:rPr lang="en-US" dirty="0" smtClean="0"/>
              <a:t>Susan Zeigler,  MHS Principal    </a:t>
            </a:r>
            <a:r>
              <a:rPr lang="en-US" dirty="0" smtClean="0">
                <a:hlinkClick r:id="rId3"/>
              </a:rPr>
              <a:t>susan.zeigler@mcssga.org</a:t>
            </a:r>
            <a:endParaRPr lang="en-US" dirty="0" smtClean="0"/>
          </a:p>
          <a:p>
            <a:r>
              <a:rPr lang="en-US" dirty="0" smtClean="0"/>
              <a:t>Kelvin Smith,   MHS </a:t>
            </a:r>
            <a:r>
              <a:rPr lang="en-US" dirty="0" smtClean="0"/>
              <a:t>Assistant </a:t>
            </a:r>
            <a:r>
              <a:rPr lang="en-US" dirty="0" smtClean="0"/>
              <a:t>Principal    </a:t>
            </a:r>
            <a:r>
              <a:rPr lang="en-US" dirty="0" smtClean="0">
                <a:hlinkClick r:id="rId4"/>
              </a:rPr>
              <a:t>kelvin.smith@mcssga.org</a:t>
            </a:r>
            <a:endParaRPr lang="en-US" dirty="0" smtClean="0"/>
          </a:p>
          <a:p>
            <a:r>
              <a:rPr lang="en-US" dirty="0" smtClean="0"/>
              <a:t>Heidi Horne,   MHS Instructional Coach    </a:t>
            </a:r>
            <a:r>
              <a:rPr lang="en-US" dirty="0" smtClean="0">
                <a:hlinkClick r:id="rId5"/>
              </a:rPr>
              <a:t>heidi.horne@mcssga.org</a:t>
            </a:r>
            <a:endParaRPr lang="en-US" dirty="0" smtClean="0"/>
          </a:p>
          <a:p>
            <a:r>
              <a:rPr lang="en-US" dirty="0" smtClean="0"/>
              <a:t>Stacey Howard, MHS Registrar and Receptionist        </a:t>
            </a:r>
            <a:r>
              <a:rPr lang="en-US" dirty="0" smtClean="0">
                <a:hlinkClick r:id="rId6"/>
              </a:rPr>
              <a:t>stacey.howard@mcssga.org</a:t>
            </a:r>
            <a:endParaRPr lang="en-US" dirty="0" smtClean="0"/>
          </a:p>
          <a:p>
            <a:r>
              <a:rPr lang="en-US" dirty="0" smtClean="0"/>
              <a:t>   </a:t>
            </a:r>
            <a:endParaRPr lang="en-US" dirty="0"/>
          </a:p>
        </p:txBody>
      </p:sp>
      <p:sp>
        <p:nvSpPr>
          <p:cNvPr id="4" name="TextBox 3"/>
          <p:cNvSpPr txBox="1"/>
          <p:nvPr/>
        </p:nvSpPr>
        <p:spPr>
          <a:xfrm>
            <a:off x="3200400" y="5257800"/>
            <a:ext cx="5791200" cy="1107996"/>
          </a:xfrm>
          <a:prstGeom prst="rect">
            <a:avLst/>
          </a:prstGeom>
          <a:solidFill>
            <a:schemeClr val="accent2"/>
          </a:solidFill>
        </p:spPr>
        <p:txBody>
          <a:bodyPr wrap="square" rtlCol="0">
            <a:spAutoFit/>
          </a:bodyPr>
          <a:lstStyle/>
          <a:p>
            <a:r>
              <a:rPr lang="en-US" sz="6600" dirty="0" smtClean="0"/>
              <a:t>706-846-8445</a:t>
            </a:r>
            <a:endParaRPr lang="en-US" sz="6600" dirty="0"/>
          </a:p>
        </p:txBody>
      </p:sp>
    </p:spTree>
    <p:extLst>
      <p:ext uri="{BB962C8B-B14F-4D97-AF65-F5344CB8AC3E}">
        <p14:creationId xmlns:p14="http://schemas.microsoft.com/office/powerpoint/2010/main" val="87050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228600"/>
            <a:ext cx="3291840" cy="4451877"/>
          </a:xfrm>
        </p:spPr>
        <p:txBody>
          <a:bodyPr>
            <a:noAutofit/>
          </a:bodyPr>
          <a:lstStyle/>
          <a:p>
            <a:r>
              <a:rPr lang="en-US" sz="4000" dirty="0" smtClean="0">
                <a:solidFill>
                  <a:schemeClr val="bg2">
                    <a:lumMod val="25000"/>
                  </a:schemeClr>
                </a:solidFill>
              </a:rPr>
              <a:t>SAT</a:t>
            </a:r>
          </a:p>
          <a:p>
            <a:r>
              <a:rPr lang="en-US" sz="4000" dirty="0" smtClean="0">
                <a:solidFill>
                  <a:schemeClr val="bg2">
                    <a:lumMod val="25000"/>
                  </a:schemeClr>
                </a:solidFill>
              </a:rPr>
              <a:t>PSAT</a:t>
            </a:r>
          </a:p>
          <a:p>
            <a:r>
              <a:rPr lang="en-US" sz="4000" dirty="0" smtClean="0">
                <a:solidFill>
                  <a:schemeClr val="bg2">
                    <a:lumMod val="25000"/>
                  </a:schemeClr>
                </a:solidFill>
              </a:rPr>
              <a:t>ACT</a:t>
            </a:r>
          </a:p>
          <a:p>
            <a:r>
              <a:rPr lang="en-US" sz="4000" dirty="0" smtClean="0">
                <a:solidFill>
                  <a:schemeClr val="bg2">
                    <a:lumMod val="25000"/>
                  </a:schemeClr>
                </a:solidFill>
              </a:rPr>
              <a:t>ACCUPLACER</a:t>
            </a:r>
          </a:p>
          <a:p>
            <a:r>
              <a:rPr lang="en-US" sz="4000" dirty="0" smtClean="0">
                <a:solidFill>
                  <a:schemeClr val="bg2">
                    <a:lumMod val="25000"/>
                  </a:schemeClr>
                </a:solidFill>
              </a:rPr>
              <a:t>ASVAB</a:t>
            </a:r>
          </a:p>
          <a:p>
            <a:r>
              <a:rPr lang="en-US" sz="4000" dirty="0" smtClean="0">
                <a:solidFill>
                  <a:schemeClr val="bg2">
                    <a:lumMod val="25000"/>
                  </a:schemeClr>
                </a:solidFill>
              </a:rPr>
              <a:t>EOC</a:t>
            </a:r>
          </a:p>
          <a:p>
            <a:r>
              <a:rPr lang="en-US" sz="4000" dirty="0" smtClean="0">
                <a:solidFill>
                  <a:schemeClr val="bg2">
                    <a:lumMod val="25000"/>
                  </a:schemeClr>
                </a:solidFill>
              </a:rPr>
              <a:t>AP</a:t>
            </a:r>
          </a:p>
          <a:p>
            <a:r>
              <a:rPr lang="en-US" sz="4000" dirty="0" smtClean="0">
                <a:solidFill>
                  <a:schemeClr val="bg2">
                    <a:lumMod val="25000"/>
                  </a:schemeClr>
                </a:solidFill>
              </a:rPr>
              <a:t>GPA</a:t>
            </a:r>
          </a:p>
          <a:p>
            <a:r>
              <a:rPr lang="en-US" sz="6000" dirty="0" smtClean="0">
                <a:solidFill>
                  <a:schemeClr val="bg2">
                    <a:lumMod val="25000"/>
                  </a:schemeClr>
                </a:solidFill>
              </a:rPr>
              <a:t>HOPE</a:t>
            </a:r>
          </a:p>
        </p:txBody>
      </p:sp>
      <p:sp>
        <p:nvSpPr>
          <p:cNvPr id="2" name="TextBox 1"/>
          <p:cNvSpPr txBox="1"/>
          <p:nvPr/>
        </p:nvSpPr>
        <p:spPr>
          <a:xfrm>
            <a:off x="5029200" y="685800"/>
            <a:ext cx="2971800" cy="2031325"/>
          </a:xfrm>
          <a:prstGeom prst="rect">
            <a:avLst/>
          </a:prstGeom>
          <a:solidFill>
            <a:schemeClr val="accent2"/>
          </a:solidFill>
        </p:spPr>
        <p:txBody>
          <a:bodyPr wrap="square" rtlCol="0">
            <a:spAutoFit/>
          </a:bodyPr>
          <a:lstStyle/>
          <a:p>
            <a:r>
              <a:rPr lang="en-US" dirty="0" smtClean="0"/>
              <a:t>A lot of letters and so many rules……  Please don’t let high school overwhelm you as a parent.  Things are very different than they were just a few years ago.  In fact with COVID, things change daily. </a:t>
            </a:r>
            <a:endParaRPr lang="en-US" dirty="0"/>
          </a:p>
        </p:txBody>
      </p:sp>
      <p:pic>
        <p:nvPicPr>
          <p:cNvPr id="1026" name="Picture 2" descr="C:\Users\susan.zeigler\AppData\Local\Microsoft\Windows\Temporary Internet Files\Content.IE5\KSA3AD7M\Woman-Think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973059"/>
            <a:ext cx="2438400" cy="3653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479851"/>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nodeType="clickEffect">
                                  <p:stCondLst>
                                    <p:cond delay="0"/>
                                  </p:stCondLst>
                                  <p:childTnLst>
                                    <p:animRot by="21600000">
                                      <p:cBhvr>
                                        <p:cTn id="29" dur="2000" fill="hold"/>
                                        <p:tgtEl>
                                          <p:spTgt spid="3">
                                            <p:txEl>
                                              <p:pRg st="6" end="6"/>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6" presetClass="emph" presetSubtype="0" fill="hold" nodeType="clickEffect">
                                  <p:stCondLst>
                                    <p:cond delay="0"/>
                                  </p:stCondLst>
                                  <p:childTnLst>
                                    <p:animScale>
                                      <p:cBhvr>
                                        <p:cTn id="33" dur="2000" fill="hold"/>
                                        <p:tgtEl>
                                          <p:spTgt spid="3">
                                            <p:txEl>
                                              <p:pRg st="7" end="7"/>
                                            </p:txEl>
                                          </p:spTgt>
                                        </p:tgtEl>
                                      </p:cBhvr>
                                      <p:by x="150000" y="150000"/>
                                    </p:animScale>
                                  </p:childTnLst>
                                </p:cTn>
                              </p:par>
                            </p:childTnLst>
                          </p:cTn>
                        </p:par>
                      </p:childTnLst>
                    </p:cTn>
                  </p:par>
                  <p:par>
                    <p:cTn id="34" fill="hold">
                      <p:stCondLst>
                        <p:cond delay="indefinite"/>
                      </p:stCondLst>
                      <p:childTnLst>
                        <p:par>
                          <p:cTn id="35" fill="hold">
                            <p:stCondLst>
                              <p:cond delay="0"/>
                            </p:stCondLst>
                            <p:childTnLst>
                              <p:par>
                                <p:cTn id="36" presetID="6" presetClass="emph" presetSubtype="0" fill="hold" nodeType="clickEffect">
                                  <p:stCondLst>
                                    <p:cond delay="0"/>
                                  </p:stCondLst>
                                  <p:childTnLst>
                                    <p:animScale>
                                      <p:cBhvr>
                                        <p:cTn id="37" dur="2000" fill="hold"/>
                                        <p:tgtEl>
                                          <p:spTgt spid="3">
                                            <p:txEl>
                                              <p:pRg st="8" end="8"/>
                                            </p:txEl>
                                          </p:spTgt>
                                        </p:tgtEl>
                                      </p:cBhvr>
                                      <p:by x="150000" y="150000"/>
                                    </p:animScale>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 calcmode="lin" valueType="num">
                                      <p:cBhvr>
                                        <p:cTn id="4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250" fill="hold"/>
                                        <p:tgtEl>
                                          <p:spTgt spid="3">
                                            <p:txEl>
                                              <p:pRg st="5" end="5"/>
                                            </p:txEl>
                                          </p:spTgt>
                                        </p:tgtEl>
                                        <p:attrNameLst>
                                          <p:attrName>ppt_w</p:attrName>
                                        </p:attrNameLst>
                                      </p:cBhvr>
                                      <p:tavLst>
                                        <p:tav tm="0">
                                          <p:val>
                                            <p:fltVal val="0"/>
                                          </p:val>
                                        </p:tav>
                                        <p:tav tm="100000">
                                          <p:val>
                                            <p:strVal val="#ppt_w"/>
                                          </p:val>
                                        </p:tav>
                                      </p:tavLst>
                                    </p:anim>
                                    <p:anim calcmode="lin" valueType="num">
                                      <p:cBhvr>
                                        <p:cTn id="51" dur="25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2" dur="25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mph" presetSubtype="0" fill="hold" grpId="0" nodeType="clickEffect">
                                  <p:stCondLst>
                                    <p:cond delay="0"/>
                                  </p:stCondLst>
                                  <p:childTnLst>
                                    <p:animRot by="21600000">
                                      <p:cBhvr>
                                        <p:cTn id="56" dur="2000" fill="hold"/>
                                        <p:tgtEl>
                                          <p:spTgt spid="3">
                                            <p:txEl>
                                              <p:pRg st="0" end="0"/>
                                            </p:txEl>
                                          </p:spTgt>
                                        </p:tgtEl>
                                        <p:attrNameLst>
                                          <p:attrName>r</p:attrName>
                                        </p:attrNameLst>
                                      </p:cBhvr>
                                    </p:animRot>
                                  </p:childTnLst>
                                </p:cTn>
                              </p:par>
                            </p:childTnLst>
                          </p:cTn>
                        </p:par>
                      </p:childTnLst>
                    </p:cTn>
                  </p:par>
                  <p:par>
                    <p:cTn id="57" fill="hold">
                      <p:stCondLst>
                        <p:cond delay="indefinite"/>
                      </p:stCondLst>
                      <p:childTnLst>
                        <p:par>
                          <p:cTn id="58" fill="hold">
                            <p:stCondLst>
                              <p:cond delay="0"/>
                            </p:stCondLst>
                            <p:childTnLst>
                              <p:par>
                                <p:cTn id="59" presetID="8" presetClass="emph" presetSubtype="0" fill="hold" grpId="0" nodeType="clickEffect">
                                  <p:stCondLst>
                                    <p:cond delay="0"/>
                                  </p:stCondLst>
                                  <p:childTnLst>
                                    <p:animRot by="21600000">
                                      <p:cBhvr>
                                        <p:cTn id="60" dur="2000" fill="hold"/>
                                        <p:tgtEl>
                                          <p:spTgt spid="3">
                                            <p:txEl>
                                              <p:pRg st="1" end="1"/>
                                            </p:txEl>
                                          </p:spTgt>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8" presetClass="emph" presetSubtype="0" fill="hold" grpId="0" nodeType="clickEffect">
                                  <p:stCondLst>
                                    <p:cond delay="0"/>
                                  </p:stCondLst>
                                  <p:childTnLst>
                                    <p:animRot by="21600000">
                                      <p:cBhvr>
                                        <p:cTn id="64" dur="2000" fill="hold"/>
                                        <p:tgtEl>
                                          <p:spTgt spid="3">
                                            <p:txEl>
                                              <p:pRg st="2" end="2"/>
                                            </p:txEl>
                                          </p:spTgt>
                                        </p:tgtEl>
                                        <p:attrNameLst>
                                          <p:attrName>r</p:attrName>
                                        </p:attrNameLst>
                                      </p:cBhvr>
                                    </p:animRot>
                                  </p:childTnLst>
                                </p:cTn>
                              </p:par>
                            </p:childTnLst>
                          </p:cTn>
                        </p:par>
                      </p:childTnLst>
                    </p:cTn>
                  </p:par>
                  <p:par>
                    <p:cTn id="65" fill="hold">
                      <p:stCondLst>
                        <p:cond delay="indefinite"/>
                      </p:stCondLst>
                      <p:childTnLst>
                        <p:par>
                          <p:cTn id="66" fill="hold">
                            <p:stCondLst>
                              <p:cond delay="0"/>
                            </p:stCondLst>
                            <p:childTnLst>
                              <p:par>
                                <p:cTn id="67" presetID="8" presetClass="emph" presetSubtype="0" fill="hold" grpId="0" nodeType="clickEffect">
                                  <p:stCondLst>
                                    <p:cond delay="0"/>
                                  </p:stCondLst>
                                  <p:childTnLst>
                                    <p:animRot by="21600000">
                                      <p:cBhvr>
                                        <p:cTn id="68" dur="2000" fill="hold"/>
                                        <p:tgtEl>
                                          <p:spTgt spid="3">
                                            <p:txEl>
                                              <p:pRg st="3" end="3"/>
                                            </p:txEl>
                                          </p:spTgt>
                                        </p:tgtEl>
                                        <p:attrNameLst>
                                          <p:attrName>r</p:attrName>
                                        </p:attrNameLst>
                                      </p:cBhvr>
                                    </p:animRot>
                                  </p:childTnLst>
                                </p:cTn>
                              </p:par>
                            </p:childTnLst>
                          </p:cTn>
                        </p:par>
                      </p:childTnLst>
                    </p:cTn>
                  </p:par>
                  <p:par>
                    <p:cTn id="69" fill="hold">
                      <p:stCondLst>
                        <p:cond delay="indefinite"/>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3">
                                            <p:txEl>
                                              <p:pRg st="4" end="4"/>
                                            </p:txEl>
                                          </p:spTgt>
                                        </p:tgtEl>
                                        <p:attrNameLst>
                                          <p:attrName>r</p:attrName>
                                        </p:attrNameLst>
                                      </p:cBhvr>
                                    </p:animRot>
                                  </p:childTnLst>
                                </p:cTn>
                              </p:par>
                            </p:childTnLst>
                          </p:cTn>
                        </p:par>
                      </p:childTnLst>
                    </p:cTn>
                  </p:par>
                  <p:par>
                    <p:cTn id="73" fill="hold">
                      <p:stCondLst>
                        <p:cond delay="indefinite"/>
                      </p:stCondLst>
                      <p:childTnLst>
                        <p:par>
                          <p:cTn id="74" fill="hold">
                            <p:stCondLst>
                              <p:cond delay="0"/>
                            </p:stCondLst>
                            <p:childTnLst>
                              <p:par>
                                <p:cTn id="75" presetID="8" presetClass="emph" presetSubtype="0" fill="hold" grpId="0" nodeType="clickEffect">
                                  <p:stCondLst>
                                    <p:cond delay="0"/>
                                  </p:stCondLst>
                                  <p:childTnLst>
                                    <p:animRot by="21600000">
                                      <p:cBhvr>
                                        <p:cTn id="76" dur="2000" fill="hold"/>
                                        <p:tgtEl>
                                          <p:spTgt spid="3">
                                            <p:txEl>
                                              <p:pRg st="5" end="5"/>
                                            </p:txEl>
                                          </p:spTgt>
                                        </p:tgtEl>
                                        <p:attrNameLst>
                                          <p:attrName>r</p:attrName>
                                        </p:attrNameLst>
                                      </p:cBhvr>
                                    </p:animRot>
                                  </p:childTnLst>
                                </p:cTn>
                              </p:par>
                            </p:childTnLst>
                          </p:cTn>
                        </p:par>
                      </p:childTnLst>
                    </p:cTn>
                  </p:par>
                  <p:par>
                    <p:cTn id="77" fill="hold">
                      <p:stCondLst>
                        <p:cond delay="indefinite"/>
                      </p:stCondLst>
                      <p:childTnLst>
                        <p:par>
                          <p:cTn id="78" fill="hold">
                            <p:stCondLst>
                              <p:cond delay="0"/>
                            </p:stCondLst>
                            <p:childTnLst>
                              <p:par>
                                <p:cTn id="79" presetID="8" presetClass="emph" presetSubtype="0" fill="hold" grpId="0" nodeType="clickEffect">
                                  <p:stCondLst>
                                    <p:cond delay="0"/>
                                  </p:stCondLst>
                                  <p:childTnLst>
                                    <p:animRot by="21600000">
                                      <p:cBhvr>
                                        <p:cTn id="80" dur="2000" fill="hold"/>
                                        <p:tgtEl>
                                          <p:spTgt spid="3">
                                            <p:txEl>
                                              <p:pRg st="6" end="6"/>
                                            </p:txEl>
                                          </p:spTgt>
                                        </p:tgtEl>
                                        <p:attrNameLst>
                                          <p:attrName>r</p:attrName>
                                        </p:attrNameLst>
                                      </p:cBhvr>
                                    </p:animRot>
                                  </p:childTnLst>
                                </p:cTn>
                              </p:par>
                            </p:childTnLst>
                          </p:cTn>
                        </p:par>
                      </p:childTnLst>
                    </p:cTn>
                  </p:par>
                  <p:par>
                    <p:cTn id="81" fill="hold">
                      <p:stCondLst>
                        <p:cond delay="indefinite"/>
                      </p:stCondLst>
                      <p:childTnLst>
                        <p:par>
                          <p:cTn id="82" fill="hold">
                            <p:stCondLst>
                              <p:cond delay="0"/>
                            </p:stCondLst>
                            <p:childTnLst>
                              <p:par>
                                <p:cTn id="83" presetID="8" presetClass="emph" presetSubtype="0" fill="hold" grpId="0" nodeType="clickEffect">
                                  <p:stCondLst>
                                    <p:cond delay="0"/>
                                  </p:stCondLst>
                                  <p:childTnLst>
                                    <p:animRot by="21600000">
                                      <p:cBhvr>
                                        <p:cTn id="84" dur="2000" fill="hold"/>
                                        <p:tgtEl>
                                          <p:spTgt spid="3">
                                            <p:txEl>
                                              <p:pRg st="7" end="7"/>
                                            </p:txEl>
                                          </p:spTgt>
                                        </p:tgtEl>
                                        <p:attrNameLst>
                                          <p:attrName>r</p:attrName>
                                        </p:attrNameLst>
                                      </p:cBhvr>
                                    </p:animRot>
                                  </p:childTnLst>
                                </p:cTn>
                              </p:par>
                            </p:childTnLst>
                          </p:cTn>
                        </p:par>
                      </p:childTnLst>
                    </p:cTn>
                  </p:par>
                  <p:par>
                    <p:cTn id="85" fill="hold">
                      <p:stCondLst>
                        <p:cond delay="indefinite"/>
                      </p:stCondLst>
                      <p:childTnLst>
                        <p:par>
                          <p:cTn id="86" fill="hold">
                            <p:stCondLst>
                              <p:cond delay="0"/>
                            </p:stCondLst>
                            <p:childTnLst>
                              <p:par>
                                <p:cTn id="87" presetID="8" presetClass="emph" presetSubtype="0" fill="hold" grpId="0" nodeType="clickEffect">
                                  <p:stCondLst>
                                    <p:cond delay="0"/>
                                  </p:stCondLst>
                                  <p:childTnLst>
                                    <p:animRot by="21600000">
                                      <p:cBhvr>
                                        <p:cTn id="88" dur="2000" fill="hold"/>
                                        <p:tgtEl>
                                          <p:spTgt spid="3">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pPr algn="ctr"/>
            <a:r>
              <a:rPr lang="en-US" sz="3600" b="1" dirty="0" smtClean="0"/>
              <a:t>Graduation is the Goal</a:t>
            </a:r>
            <a:endParaRPr lang="en-US" sz="3600" b="1" dirty="0"/>
          </a:p>
        </p:txBody>
      </p:sp>
      <p:sp>
        <p:nvSpPr>
          <p:cNvPr id="3" name="Content Placeholder 2"/>
          <p:cNvSpPr>
            <a:spLocks noGrp="1"/>
          </p:cNvSpPr>
          <p:nvPr>
            <p:ph idx="1"/>
          </p:nvPr>
        </p:nvSpPr>
        <p:spPr/>
        <p:txBody>
          <a:bodyPr>
            <a:normAutofit/>
          </a:bodyPr>
          <a:lstStyle/>
          <a:p>
            <a:pPr marL="571500" indent="-571500">
              <a:buFont typeface="Arial" panose="020B0604020202020204" pitchFamily="34" charset="0"/>
              <a:buChar char="•"/>
            </a:pPr>
            <a:r>
              <a:rPr lang="en-US" sz="4400" dirty="0" smtClean="0"/>
              <a:t>Credits </a:t>
            </a:r>
          </a:p>
          <a:p>
            <a:pPr marL="571500" indent="-571500">
              <a:buFont typeface="Arial" panose="020B0604020202020204" pitchFamily="34" charset="0"/>
              <a:buChar char="•"/>
            </a:pPr>
            <a:r>
              <a:rPr lang="en-US" sz="4400" dirty="0" smtClean="0"/>
              <a:t>Good Attendance</a:t>
            </a:r>
          </a:p>
          <a:p>
            <a:pPr marL="571500" indent="-571500">
              <a:buFont typeface="Arial" panose="020B0604020202020204" pitchFamily="34" charset="0"/>
              <a:buChar char="•"/>
            </a:pPr>
            <a:r>
              <a:rPr lang="en-US" sz="4400" dirty="0"/>
              <a:t>Post-secondary Goal</a:t>
            </a:r>
          </a:p>
          <a:p>
            <a:pPr marL="571500" indent="-571500">
              <a:buFont typeface="Arial" panose="020B0604020202020204" pitchFamily="34" charset="0"/>
              <a:buChar char="•"/>
            </a:pPr>
            <a:r>
              <a:rPr lang="en-US" sz="4400" dirty="0" smtClean="0"/>
              <a:t>Parental / Guardian Support</a:t>
            </a:r>
          </a:p>
          <a:p>
            <a:pPr marL="571500" indent="-571500">
              <a:buFont typeface="Arial" panose="020B0604020202020204" pitchFamily="34" charset="0"/>
              <a:buChar char="•"/>
            </a:pPr>
            <a:endParaRPr lang="en-US" sz="4400" dirty="0"/>
          </a:p>
        </p:txBody>
      </p:sp>
    </p:spTree>
    <p:extLst>
      <p:ext uri="{BB962C8B-B14F-4D97-AF65-F5344CB8AC3E}">
        <p14:creationId xmlns:p14="http://schemas.microsoft.com/office/powerpoint/2010/main" val="3504203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usan.zeigler\AppData\Local\Microsoft\Windows\Temporary Internet Files\Content.IE5\MS83GOV9\graduation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3810000"/>
            <a:ext cx="5181600" cy="28986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sz="4000" b="1" dirty="0" smtClean="0"/>
              <a:t>Attendance</a:t>
            </a:r>
            <a:endParaRPr lang="en-US" sz="4000" b="1" dirty="0"/>
          </a:p>
        </p:txBody>
      </p:sp>
      <p:sp>
        <p:nvSpPr>
          <p:cNvPr id="3" name="Content Placeholder 2"/>
          <p:cNvSpPr>
            <a:spLocks noGrp="1"/>
          </p:cNvSpPr>
          <p:nvPr>
            <p:ph idx="1"/>
          </p:nvPr>
        </p:nvSpPr>
        <p:spPr>
          <a:xfrm>
            <a:off x="381000" y="1100628"/>
            <a:ext cx="8610600" cy="3579849"/>
          </a:xfrm>
        </p:spPr>
        <p:txBody>
          <a:bodyPr>
            <a:noAutofit/>
          </a:bodyPr>
          <a:lstStyle/>
          <a:p>
            <a:r>
              <a:rPr lang="en-US" sz="3200" dirty="0" smtClean="0"/>
              <a:t>Each class is 90 minutes long and only last 18 weeks.</a:t>
            </a:r>
          </a:p>
          <a:p>
            <a:r>
              <a:rPr lang="en-US" sz="3200" dirty="0" smtClean="0"/>
              <a:t>A missed class is like missing a day and a half.</a:t>
            </a:r>
          </a:p>
          <a:p>
            <a:r>
              <a:rPr lang="en-US" sz="3200" dirty="0" smtClean="0"/>
              <a:t>Avoid check outs if at all possible.  Not only does the student miss class but it’s a disruption for the entire class.  Consult the bell schedule.</a:t>
            </a:r>
            <a:endParaRPr lang="en-US" sz="3200" dirty="0"/>
          </a:p>
        </p:txBody>
      </p:sp>
    </p:spTree>
    <p:extLst>
      <p:ext uri="{BB962C8B-B14F-4D97-AF65-F5344CB8AC3E}">
        <p14:creationId xmlns:p14="http://schemas.microsoft.com/office/powerpoint/2010/main" val="2870188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Credits for Graduation</a:t>
            </a:r>
            <a:endParaRPr lang="en-US" sz="3600" b="1" dirty="0"/>
          </a:p>
        </p:txBody>
      </p:sp>
      <p:sp>
        <p:nvSpPr>
          <p:cNvPr id="3" name="Content Placeholder 2"/>
          <p:cNvSpPr>
            <a:spLocks noGrp="1"/>
          </p:cNvSpPr>
          <p:nvPr>
            <p:ph idx="1"/>
          </p:nvPr>
        </p:nvSpPr>
        <p:spPr>
          <a:xfrm>
            <a:off x="304800" y="1100628"/>
            <a:ext cx="8534400" cy="5300172"/>
          </a:xfrm>
          <a:noFill/>
        </p:spPr>
        <p:txBody>
          <a:bodyPr>
            <a:noAutofit/>
          </a:bodyPr>
          <a:lstStyle/>
          <a:p>
            <a:r>
              <a:rPr lang="en-US" sz="3200" dirty="0" smtClean="0"/>
              <a:t>Total Number Needed:  </a:t>
            </a:r>
            <a:r>
              <a:rPr lang="en-US" sz="3200" dirty="0" smtClean="0">
                <a:solidFill>
                  <a:schemeClr val="bg2">
                    <a:lumMod val="50000"/>
                  </a:schemeClr>
                </a:solidFill>
              </a:rPr>
              <a:t>28</a:t>
            </a:r>
            <a:r>
              <a:rPr lang="en-US" sz="3200" dirty="0" smtClean="0"/>
              <a:t> </a:t>
            </a:r>
            <a:r>
              <a:rPr lang="en-US" sz="1800" dirty="0" smtClean="0"/>
              <a:t>( Students take a total of </a:t>
            </a:r>
            <a:r>
              <a:rPr lang="en-US" sz="3600" dirty="0" smtClean="0">
                <a:solidFill>
                  <a:schemeClr val="bg2">
                    <a:lumMod val="50000"/>
                  </a:schemeClr>
                </a:solidFill>
              </a:rPr>
              <a:t>32</a:t>
            </a:r>
            <a:r>
              <a:rPr lang="en-US" sz="1800" dirty="0" smtClean="0"/>
              <a:t>)</a:t>
            </a:r>
          </a:p>
          <a:p>
            <a:pPr>
              <a:spcBef>
                <a:spcPts val="0"/>
              </a:spcBef>
            </a:pPr>
            <a:r>
              <a:rPr lang="en-US" sz="3200" dirty="0" smtClean="0"/>
              <a:t>English: 4</a:t>
            </a:r>
          </a:p>
          <a:p>
            <a:pPr>
              <a:spcBef>
                <a:spcPts val="0"/>
              </a:spcBef>
            </a:pPr>
            <a:r>
              <a:rPr lang="en-US" sz="3200" dirty="0" smtClean="0"/>
              <a:t>Math: 4</a:t>
            </a:r>
          </a:p>
          <a:p>
            <a:pPr>
              <a:spcBef>
                <a:spcPts val="0"/>
              </a:spcBef>
            </a:pPr>
            <a:r>
              <a:rPr lang="en-US" sz="3200" dirty="0" smtClean="0"/>
              <a:t>Science: 4</a:t>
            </a:r>
          </a:p>
          <a:p>
            <a:pPr>
              <a:spcBef>
                <a:spcPts val="0"/>
              </a:spcBef>
            </a:pPr>
            <a:r>
              <a:rPr lang="en-US" sz="3200" dirty="0" smtClean="0"/>
              <a:t>Social Studies: 4</a:t>
            </a:r>
          </a:p>
          <a:p>
            <a:pPr>
              <a:spcBef>
                <a:spcPts val="0"/>
              </a:spcBef>
            </a:pPr>
            <a:r>
              <a:rPr lang="en-US" sz="3200" dirty="0" smtClean="0"/>
              <a:t>Health/PE: 1</a:t>
            </a:r>
          </a:p>
          <a:p>
            <a:pPr>
              <a:spcBef>
                <a:spcPts val="0"/>
              </a:spcBef>
            </a:pPr>
            <a:r>
              <a:rPr lang="en-US" sz="3200" dirty="0" smtClean="0"/>
              <a:t>Career Pathway: 3</a:t>
            </a:r>
          </a:p>
          <a:p>
            <a:pPr>
              <a:spcBef>
                <a:spcPts val="0"/>
              </a:spcBef>
            </a:pPr>
            <a:r>
              <a:rPr lang="en-US" sz="3200" dirty="0" smtClean="0"/>
              <a:t>Foreign Language: </a:t>
            </a:r>
            <a:r>
              <a:rPr lang="en-US" sz="3200" dirty="0" smtClean="0"/>
              <a:t>2 </a:t>
            </a:r>
            <a:r>
              <a:rPr lang="en-US" sz="2400" dirty="0" smtClean="0"/>
              <a:t>(Requirement for college/university)</a:t>
            </a:r>
            <a:endParaRPr lang="en-US" sz="2400" dirty="0"/>
          </a:p>
        </p:txBody>
      </p:sp>
    </p:spTree>
    <p:extLst>
      <p:ext uri="{BB962C8B-B14F-4D97-AF65-F5344CB8AC3E}">
        <p14:creationId xmlns:p14="http://schemas.microsoft.com/office/powerpoint/2010/main" val="2062210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257800" y="1295400"/>
            <a:ext cx="3200400" cy="4648200"/>
          </a:xfrm>
        </p:spPr>
        <p:txBody>
          <a:bodyPr>
            <a:normAutofit fontScale="70000" lnSpcReduction="20000"/>
          </a:bodyPr>
          <a:lstStyle/>
          <a:p>
            <a:r>
              <a:rPr lang="en-US" sz="2900" dirty="0" smtClean="0"/>
              <a:t>3</a:t>
            </a:r>
            <a:r>
              <a:rPr lang="en-US" sz="2900" dirty="0" smtClean="0"/>
              <a:t>.  Ninth </a:t>
            </a:r>
            <a:r>
              <a:rPr lang="en-US" sz="2900" dirty="0"/>
              <a:t>Grade Literature*   </a:t>
            </a:r>
            <a:endParaRPr lang="en-US" sz="2900" dirty="0" smtClean="0"/>
          </a:p>
          <a:p>
            <a:pPr marL="0" indent="0"/>
            <a:r>
              <a:rPr lang="en-US" sz="2900" dirty="0" smtClean="0"/>
              <a:t>      </a:t>
            </a:r>
            <a:r>
              <a:rPr lang="en-US" sz="2900" dirty="0"/>
              <a:t>ENG 1101 /ENG 1102      </a:t>
            </a:r>
            <a:endParaRPr lang="en-US" sz="2900" dirty="0" smtClean="0"/>
          </a:p>
          <a:p>
            <a:pPr marL="0" indent="0"/>
            <a:r>
              <a:rPr lang="en-US" sz="2900" dirty="0" smtClean="0"/>
              <a:t>       </a:t>
            </a:r>
            <a:r>
              <a:rPr lang="en-US" sz="2900" dirty="0"/>
              <a:t>American Literature*      </a:t>
            </a:r>
            <a:endParaRPr lang="en-US" sz="2900" dirty="0" smtClean="0"/>
          </a:p>
          <a:p>
            <a:pPr marL="0" indent="0"/>
            <a:endParaRPr lang="en-US" sz="2900" dirty="0"/>
          </a:p>
          <a:p>
            <a:pPr>
              <a:buAutoNum type="arabicPeriod" startAt="4"/>
            </a:pPr>
            <a:r>
              <a:rPr lang="en-US" sz="2900" dirty="0" smtClean="0"/>
              <a:t>Ninth </a:t>
            </a:r>
            <a:r>
              <a:rPr lang="en-US" sz="2900" dirty="0"/>
              <a:t>Grade Literature*          </a:t>
            </a:r>
            <a:r>
              <a:rPr lang="en-US" sz="2900" dirty="0" smtClean="0"/>
              <a:t>                                                                                                                                                                                             ENG </a:t>
            </a:r>
            <a:r>
              <a:rPr lang="en-US" sz="2900" dirty="0"/>
              <a:t>1101 /ENG 1102   </a:t>
            </a:r>
            <a:r>
              <a:rPr lang="en-US" sz="2900" dirty="0" smtClean="0"/>
              <a:t>                                                                                                                                                                                            ENG2201      </a:t>
            </a:r>
            <a:endParaRPr lang="en-US" sz="2900" dirty="0"/>
          </a:p>
          <a:p>
            <a:r>
              <a:rPr lang="en-US" sz="2900" dirty="0"/>
              <a:t> </a:t>
            </a:r>
          </a:p>
        </p:txBody>
      </p:sp>
      <p:sp>
        <p:nvSpPr>
          <p:cNvPr id="6" name="Content Placeholder 5"/>
          <p:cNvSpPr>
            <a:spLocks noGrp="1"/>
          </p:cNvSpPr>
          <p:nvPr>
            <p:ph sz="half" idx="2"/>
          </p:nvPr>
        </p:nvSpPr>
        <p:spPr>
          <a:xfrm>
            <a:off x="762000" y="1295400"/>
            <a:ext cx="3733800" cy="4267200"/>
          </a:xfrm>
        </p:spPr>
        <p:txBody>
          <a:bodyPr>
            <a:normAutofit fontScale="70000" lnSpcReduction="20000"/>
          </a:bodyPr>
          <a:lstStyle/>
          <a:p>
            <a:pPr marL="0" indent="0"/>
            <a:r>
              <a:rPr lang="en-US" dirty="0" smtClean="0"/>
              <a:t>1</a:t>
            </a:r>
            <a:r>
              <a:rPr lang="en-US" sz="3200" dirty="0" smtClean="0"/>
              <a:t>.    Reading Enrichment &amp;</a:t>
            </a:r>
          </a:p>
          <a:p>
            <a:pPr marL="0" indent="0"/>
            <a:r>
              <a:rPr lang="en-US" sz="3200" dirty="0" smtClean="0"/>
              <a:t>        World </a:t>
            </a:r>
            <a:r>
              <a:rPr lang="en-US" sz="3200" dirty="0"/>
              <a:t>Literature   </a:t>
            </a:r>
          </a:p>
          <a:p>
            <a:pPr marL="0" indent="0"/>
            <a:r>
              <a:rPr lang="en-US" sz="3200" dirty="0" smtClean="0"/>
              <a:t>        Ninth </a:t>
            </a:r>
            <a:r>
              <a:rPr lang="en-US" sz="3200" dirty="0"/>
              <a:t>Literature*                   </a:t>
            </a:r>
          </a:p>
          <a:p>
            <a:pPr marL="0" indent="0"/>
            <a:r>
              <a:rPr lang="en-US" sz="3200" dirty="0" smtClean="0"/>
              <a:t>        American </a:t>
            </a:r>
            <a:r>
              <a:rPr lang="en-US" sz="3200" dirty="0"/>
              <a:t>Literature*                         </a:t>
            </a:r>
          </a:p>
          <a:p>
            <a:pPr marL="0" indent="0"/>
            <a:r>
              <a:rPr lang="en-US" sz="3200" dirty="0" smtClean="0"/>
              <a:t>        British Literature</a:t>
            </a:r>
          </a:p>
          <a:p>
            <a:pPr marL="0" indent="0"/>
            <a:endParaRPr lang="en-US" sz="3200" dirty="0"/>
          </a:p>
          <a:p>
            <a:r>
              <a:rPr lang="en-US" sz="3200" dirty="0"/>
              <a:t>2.     Ninth Grade Literature*    </a:t>
            </a:r>
          </a:p>
          <a:p>
            <a:r>
              <a:rPr lang="en-US" sz="3200" dirty="0"/>
              <a:t>         World Literature    </a:t>
            </a:r>
          </a:p>
          <a:p>
            <a:r>
              <a:rPr lang="en-US" sz="3200" dirty="0"/>
              <a:t>         American Literature    </a:t>
            </a:r>
          </a:p>
          <a:p>
            <a:r>
              <a:rPr lang="en-US" sz="3200" dirty="0"/>
              <a:t>         British Literature</a:t>
            </a:r>
          </a:p>
        </p:txBody>
      </p:sp>
      <p:sp>
        <p:nvSpPr>
          <p:cNvPr id="2" name="Title 1"/>
          <p:cNvSpPr>
            <a:spLocks noGrp="1"/>
          </p:cNvSpPr>
          <p:nvPr>
            <p:ph type="title"/>
          </p:nvPr>
        </p:nvSpPr>
        <p:spPr>
          <a:xfrm>
            <a:off x="914400" y="381000"/>
            <a:ext cx="7520940" cy="548640"/>
          </a:xfrm>
        </p:spPr>
        <p:txBody>
          <a:bodyPr/>
          <a:lstStyle/>
          <a:p>
            <a:pPr algn="ctr"/>
            <a:r>
              <a:rPr lang="en-US" b="1" dirty="0" smtClean="0"/>
              <a:t>2020-2021 </a:t>
            </a:r>
            <a:r>
              <a:rPr lang="en-US" b="1" dirty="0"/>
              <a:t>English Language Arts   Sequence </a:t>
            </a:r>
            <a:r>
              <a:rPr lang="en-US" b="1" dirty="0" smtClean="0"/>
              <a:t>Options</a:t>
            </a:r>
            <a:endParaRPr lang="en-US" b="1" dirty="0"/>
          </a:p>
        </p:txBody>
      </p:sp>
    </p:spTree>
    <p:extLst>
      <p:ext uri="{BB962C8B-B14F-4D97-AF65-F5344CB8AC3E}">
        <p14:creationId xmlns:p14="http://schemas.microsoft.com/office/powerpoint/2010/main" val="3259681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77490" y="2961939"/>
            <a:ext cx="7848600" cy="887659"/>
          </a:xfrm>
        </p:spPr>
        <p:txBody>
          <a:bodyPr>
            <a:normAutofit/>
          </a:bodyPr>
          <a:lstStyle/>
          <a:p>
            <a:pPr marL="0" lvl="0" indent="0" eaLnBrk="0" fontAlgn="base" hangingPunct="0">
              <a:spcBef>
                <a:spcPct val="0"/>
              </a:spcBef>
              <a:spcAft>
                <a:spcPct val="0"/>
              </a:spcAft>
            </a:pPr>
            <a:r>
              <a:rPr lang="en-US" altLang="en-US" b="0" dirty="0">
                <a:latin typeface="Calibri" pitchFamily="34" charset="0"/>
                <a:ea typeface="Calibri" pitchFamily="34" charset="0"/>
                <a:cs typeface="Times New Roman" pitchFamily="18" charset="0"/>
              </a:rPr>
              <a:t> Algebra  1*      </a:t>
            </a:r>
            <a:r>
              <a:rPr lang="en-US" altLang="en-US" b="0" dirty="0" smtClean="0">
                <a:latin typeface="Calibri" pitchFamily="34" charset="0"/>
                <a:ea typeface="Calibri" pitchFamily="34" charset="0"/>
                <a:cs typeface="Times New Roman" pitchFamily="18" charset="0"/>
              </a:rPr>
              <a:t>Algebra </a:t>
            </a:r>
            <a:r>
              <a:rPr lang="en-US" altLang="en-US" b="0" dirty="0">
                <a:latin typeface="Calibri" pitchFamily="34" charset="0"/>
                <a:ea typeface="Calibri" pitchFamily="34" charset="0"/>
                <a:cs typeface="Times New Roman" pitchFamily="18" charset="0"/>
              </a:rPr>
              <a:t>2       </a:t>
            </a:r>
            <a:r>
              <a:rPr lang="en-US" altLang="en-US" b="0" dirty="0" smtClean="0">
                <a:latin typeface="Calibri" pitchFamily="34" charset="0"/>
                <a:ea typeface="Calibri" pitchFamily="34" charset="0"/>
                <a:cs typeface="Times New Roman" pitchFamily="18" charset="0"/>
              </a:rPr>
              <a:t>Geometry</a:t>
            </a:r>
            <a:r>
              <a:rPr lang="en-US" altLang="en-US" b="0" dirty="0">
                <a:latin typeface="Calibri" pitchFamily="34" charset="0"/>
                <a:ea typeface="Calibri" pitchFamily="34" charset="0"/>
                <a:cs typeface="Times New Roman" pitchFamily="18" charset="0"/>
              </a:rPr>
              <a:t>*  </a:t>
            </a:r>
            <a:r>
              <a:rPr lang="en-US" altLang="en-US" b="0" dirty="0" smtClean="0">
                <a:latin typeface="Calibri" pitchFamily="34" charset="0"/>
                <a:ea typeface="Calibri" pitchFamily="34" charset="0"/>
                <a:cs typeface="Times New Roman" pitchFamily="18" charset="0"/>
              </a:rPr>
              <a:t>   AMDM </a:t>
            </a:r>
            <a:endParaRPr lang="en-US" altLang="en-US" sz="4400" b="0" dirty="0">
              <a:latin typeface="Arial" pitchFamily="34" charset="0"/>
              <a:cs typeface="Arial" pitchFamily="34" charset="0"/>
            </a:endParaRPr>
          </a:p>
        </p:txBody>
      </p:sp>
      <p:sp>
        <p:nvSpPr>
          <p:cNvPr id="4" name="Title 3"/>
          <p:cNvSpPr>
            <a:spLocks noGrp="1"/>
          </p:cNvSpPr>
          <p:nvPr>
            <p:ph type="title"/>
          </p:nvPr>
        </p:nvSpPr>
        <p:spPr/>
        <p:txBody>
          <a:bodyPr/>
          <a:lstStyle/>
          <a:p>
            <a:pPr algn="ctr"/>
            <a:r>
              <a:rPr lang="en-US" b="1" dirty="0" smtClean="0"/>
              <a:t>2020-2021 </a:t>
            </a:r>
            <a:r>
              <a:rPr lang="en-US" b="1" dirty="0"/>
              <a:t>Math Sequence </a:t>
            </a:r>
            <a:r>
              <a:rPr lang="en-US" b="1" dirty="0" smtClean="0"/>
              <a:t>Options</a:t>
            </a:r>
            <a:endParaRPr lang="en-US" dirty="0"/>
          </a:p>
        </p:txBody>
      </p:sp>
      <p:sp>
        <p:nvSpPr>
          <p:cNvPr id="7" name="Content Placeholder 5"/>
          <p:cNvSpPr txBox="1">
            <a:spLocks/>
          </p:cNvSpPr>
          <p:nvPr/>
        </p:nvSpPr>
        <p:spPr>
          <a:xfrm>
            <a:off x="838200" y="2971800"/>
            <a:ext cx="7848600" cy="685800"/>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28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9pPr>
          </a:lstStyle>
          <a:p>
            <a:endParaRPr lang="en-US" dirty="0"/>
          </a:p>
        </p:txBody>
      </p:sp>
      <p:sp>
        <p:nvSpPr>
          <p:cNvPr id="8" name="Content Placeholder 5"/>
          <p:cNvSpPr txBox="1">
            <a:spLocks/>
          </p:cNvSpPr>
          <p:nvPr/>
        </p:nvSpPr>
        <p:spPr>
          <a:xfrm>
            <a:off x="827442" y="2961939"/>
            <a:ext cx="7848600" cy="685800"/>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28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9pPr>
          </a:lstStyle>
          <a:p>
            <a:endParaRPr lang="en-US" dirty="0"/>
          </a:p>
        </p:txBody>
      </p:sp>
      <p:sp>
        <p:nvSpPr>
          <p:cNvPr id="14" name="Right Arrow 13"/>
          <p:cNvSpPr/>
          <p:nvPr/>
        </p:nvSpPr>
        <p:spPr>
          <a:xfrm>
            <a:off x="1981200" y="3212294"/>
            <a:ext cx="266700" cy="5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3932592" y="3248610"/>
            <a:ext cx="266700" cy="5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5992455" y="3225751"/>
            <a:ext cx="266700" cy="5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5"/>
          <p:cNvSpPr txBox="1">
            <a:spLocks/>
          </p:cNvSpPr>
          <p:nvPr/>
        </p:nvSpPr>
        <p:spPr>
          <a:xfrm>
            <a:off x="164635" y="2400300"/>
            <a:ext cx="7848600" cy="685800"/>
          </a:xfrm>
          <a:prstGeom prst="rect">
            <a:avLst/>
          </a:prstGeom>
        </p:spPr>
        <p:txBody>
          <a:bodyPr vert="horz" lIns="91440" tIns="45720" rIns="91440" bIns="45720" rtlCol="0">
            <a:normAutofit fontScale="92500"/>
          </a:bodyPr>
          <a:lstStyle>
            <a:lvl1pPr marL="342900" indent="-342900" algn="l" defTabSz="914400" rtl="0" eaLnBrk="1" latinLnBrk="0" hangingPunct="1">
              <a:spcBef>
                <a:spcPts val="800"/>
              </a:spcBef>
              <a:buFont typeface="Arial" pitchFamily="34" charset="0"/>
              <a:buNone/>
              <a:defRPr sz="28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9pPr>
          </a:lstStyle>
          <a:p>
            <a:pPr marL="0" indent="0" eaLnBrk="0" fontAlgn="base" hangingPunct="0">
              <a:spcBef>
                <a:spcPct val="0"/>
              </a:spcBef>
              <a:spcAft>
                <a:spcPct val="0"/>
              </a:spcAft>
            </a:pPr>
            <a:r>
              <a:rPr lang="en-US" altLang="en-US" b="0" dirty="0" smtClean="0">
                <a:latin typeface="Calibri" pitchFamily="34" charset="0"/>
                <a:ea typeface="Calibri" pitchFamily="34" charset="0"/>
                <a:cs typeface="Times New Roman" pitchFamily="18" charset="0"/>
              </a:rPr>
              <a:t> Algebra  1A&amp; 1B*      Algebra 2       Geometry*     AMDM </a:t>
            </a:r>
            <a:endParaRPr lang="en-US" altLang="en-US" sz="4400" b="0" dirty="0">
              <a:latin typeface="Arial" pitchFamily="34" charset="0"/>
              <a:cs typeface="Arial" pitchFamily="34" charset="0"/>
            </a:endParaRPr>
          </a:p>
        </p:txBody>
      </p:sp>
      <p:sp>
        <p:nvSpPr>
          <p:cNvPr id="19" name="Right Arrow 18"/>
          <p:cNvSpPr/>
          <p:nvPr/>
        </p:nvSpPr>
        <p:spPr>
          <a:xfrm>
            <a:off x="2667000" y="2648835"/>
            <a:ext cx="2667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4495800" y="2598148"/>
            <a:ext cx="266700" cy="506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6400800" y="2621007"/>
            <a:ext cx="266700" cy="506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5564343" y="2080260"/>
            <a:ext cx="219462" cy="99059"/>
          </a:xfrm>
          <a:prstGeom prst="righ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ight Arrow 24"/>
          <p:cNvSpPr/>
          <p:nvPr/>
        </p:nvSpPr>
        <p:spPr>
          <a:xfrm>
            <a:off x="7060620" y="2080260"/>
            <a:ext cx="288925" cy="142875"/>
          </a:xfrm>
          <a:prstGeom prst="righ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ectangle 14"/>
          <p:cNvSpPr>
            <a:spLocks noChangeArrowheads="1"/>
          </p:cNvSpPr>
          <p:nvPr/>
        </p:nvSpPr>
        <p:spPr bwMode="auto">
          <a:xfrm>
            <a:off x="190671" y="1755419"/>
            <a:ext cx="8730082"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Foundations of Algebra     </a:t>
            </a:r>
            <a:r>
              <a:rPr kumimoji="0" lang="en-US" alt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Algebra</a:t>
            </a:r>
            <a:r>
              <a:rPr kumimoji="0" lang="en-US" alt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1A &amp; B*    Algebra2      Geometry*</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ight Arrow 27"/>
          <p:cNvSpPr/>
          <p:nvPr/>
        </p:nvSpPr>
        <p:spPr>
          <a:xfrm>
            <a:off x="3207834" y="2167678"/>
            <a:ext cx="2667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ontent Placeholder 5"/>
          <p:cNvSpPr txBox="1">
            <a:spLocks/>
          </p:cNvSpPr>
          <p:nvPr/>
        </p:nvSpPr>
        <p:spPr>
          <a:xfrm>
            <a:off x="128787" y="3485945"/>
            <a:ext cx="7848600" cy="887659"/>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28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9pPr>
          </a:lstStyle>
          <a:p>
            <a:pPr marL="0" indent="0" eaLnBrk="0" fontAlgn="base" hangingPunct="0">
              <a:spcBef>
                <a:spcPct val="0"/>
              </a:spcBef>
              <a:spcAft>
                <a:spcPct val="0"/>
              </a:spcAft>
            </a:pPr>
            <a:r>
              <a:rPr lang="en-US" altLang="en-US" b="0" dirty="0" smtClean="0">
                <a:latin typeface="Calibri" pitchFamily="34" charset="0"/>
                <a:ea typeface="Calibri" pitchFamily="34" charset="0"/>
                <a:cs typeface="Times New Roman" pitchFamily="18" charset="0"/>
              </a:rPr>
              <a:t> Algebra  1*      Algebra 2       Geometry*     Pre-Cal</a:t>
            </a:r>
            <a:endParaRPr lang="en-US" altLang="en-US" sz="4400" b="0" dirty="0">
              <a:latin typeface="Arial" pitchFamily="34" charset="0"/>
              <a:cs typeface="Arial" pitchFamily="34" charset="0"/>
            </a:endParaRPr>
          </a:p>
        </p:txBody>
      </p:sp>
      <p:sp>
        <p:nvSpPr>
          <p:cNvPr id="30" name="Right Arrow 29"/>
          <p:cNvSpPr/>
          <p:nvPr/>
        </p:nvSpPr>
        <p:spPr>
          <a:xfrm>
            <a:off x="1968345" y="3736300"/>
            <a:ext cx="266700" cy="5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3919737" y="3772616"/>
            <a:ext cx="266700" cy="5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5979600" y="3749757"/>
            <a:ext cx="266700" cy="5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264023" y="4234934"/>
            <a:ext cx="8615953" cy="369332"/>
          </a:xfrm>
          <a:prstGeom prst="rect">
            <a:avLst/>
          </a:prstGeom>
          <a:noFill/>
        </p:spPr>
        <p:txBody>
          <a:bodyPr wrap="square" rtlCol="0">
            <a:spAutoFit/>
          </a:bodyPr>
          <a:lstStyle/>
          <a:p>
            <a:endParaRPr lang="en-US"/>
          </a:p>
        </p:txBody>
      </p:sp>
      <p:sp>
        <p:nvSpPr>
          <p:cNvPr id="37" name="Rectangle 1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8" name="Rectangle 20"/>
          <p:cNvSpPr>
            <a:spLocks noChangeArrowheads="1"/>
          </p:cNvSpPr>
          <p:nvPr/>
        </p:nvSpPr>
        <p:spPr bwMode="auto">
          <a:xfrm>
            <a:off x="-21202" y="3799329"/>
            <a:ext cx="9583393"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latin typeface="Calibri" pitchFamily="34" charset="0"/>
                <a:ea typeface="Calibri" pitchFamily="34" charset="0"/>
                <a:cs typeface="Times New Roman" pitchFamily="18" charset="0"/>
              </a:rPr>
              <a:t> </a:t>
            </a:r>
            <a:r>
              <a:rPr kumimoji="0" lang="en-US" alt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Algebra 2     Geometry*   Pre-Calculus      College Algebra &amp; Pre-Calculus      </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ight Arrow 38"/>
          <p:cNvSpPr/>
          <p:nvPr/>
        </p:nvSpPr>
        <p:spPr>
          <a:xfrm>
            <a:off x="1427821" y="4162528"/>
            <a:ext cx="2667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a:off x="3026162" y="4205792"/>
            <a:ext cx="266700" cy="5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p:cNvSpPr/>
          <p:nvPr/>
        </p:nvSpPr>
        <p:spPr>
          <a:xfrm>
            <a:off x="4925587" y="4204606"/>
            <a:ext cx="2667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8954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SCIENCE </a:t>
            </a:r>
            <a:r>
              <a:rPr lang="en-US" b="1" dirty="0" smtClean="0"/>
              <a:t>SEQUENCE</a:t>
            </a:r>
            <a:endParaRPr lang="en-US" b="1" dirty="0"/>
          </a:p>
        </p:txBody>
      </p:sp>
      <p:sp>
        <p:nvSpPr>
          <p:cNvPr id="3" name="Content Placeholder 2"/>
          <p:cNvSpPr>
            <a:spLocks noGrp="1"/>
          </p:cNvSpPr>
          <p:nvPr>
            <p:ph idx="1"/>
          </p:nvPr>
        </p:nvSpPr>
        <p:spPr/>
        <p:txBody>
          <a:bodyPr>
            <a:normAutofit/>
          </a:bodyPr>
          <a:lstStyle/>
          <a:p>
            <a:endParaRPr lang="en-US" dirty="0"/>
          </a:p>
          <a:p>
            <a:pPr>
              <a:buFont typeface="+mj-lt"/>
              <a:buAutoNum type="arabicPeriod"/>
            </a:pPr>
            <a:r>
              <a:rPr lang="en-US" sz="3200" dirty="0" smtClean="0"/>
              <a:t> Environmental </a:t>
            </a:r>
            <a:r>
              <a:rPr lang="en-US" sz="3200" dirty="0"/>
              <a:t>Science </a:t>
            </a:r>
            <a:r>
              <a:rPr lang="en-US" sz="3200" dirty="0" smtClean="0"/>
              <a:t> or  Chemistry </a:t>
            </a:r>
          </a:p>
          <a:p>
            <a:pPr>
              <a:buFont typeface="+mj-lt"/>
              <a:buAutoNum type="arabicPeriod"/>
            </a:pPr>
            <a:r>
              <a:rPr lang="en-US" sz="3200" dirty="0" smtClean="0"/>
              <a:t> Physical </a:t>
            </a:r>
            <a:r>
              <a:rPr lang="en-US" sz="3200" dirty="0"/>
              <a:t>Science*                   </a:t>
            </a:r>
            <a:endParaRPr lang="en-US" sz="3200" dirty="0" smtClean="0"/>
          </a:p>
          <a:p>
            <a:pPr>
              <a:buFont typeface="+mj-lt"/>
              <a:buAutoNum type="arabicPeriod"/>
            </a:pPr>
            <a:r>
              <a:rPr lang="en-US" sz="3200" dirty="0" smtClean="0"/>
              <a:t> Biology</a:t>
            </a:r>
            <a:r>
              <a:rPr lang="en-US" sz="3200" dirty="0"/>
              <a:t>*         </a:t>
            </a:r>
            <a:endParaRPr lang="en-US" sz="3200" dirty="0" smtClean="0"/>
          </a:p>
          <a:p>
            <a:pPr>
              <a:buFont typeface="+mj-lt"/>
              <a:buAutoNum type="arabicPeriod"/>
            </a:pPr>
            <a:r>
              <a:rPr lang="en-US" sz="3200" dirty="0" smtClean="0"/>
              <a:t> </a:t>
            </a:r>
            <a:r>
              <a:rPr lang="en-US" sz="3200" dirty="0"/>
              <a:t>Chemistry or Forensic Science or Human Anatomy </a:t>
            </a:r>
            <a:r>
              <a:rPr lang="en-US" sz="3200" dirty="0" smtClean="0"/>
              <a:t>( embedded)</a:t>
            </a:r>
            <a:endParaRPr lang="en-US" sz="3200" dirty="0"/>
          </a:p>
        </p:txBody>
      </p:sp>
    </p:spTree>
    <p:extLst>
      <p:ext uri="{BB962C8B-B14F-4D97-AF65-F5344CB8AC3E}">
        <p14:creationId xmlns:p14="http://schemas.microsoft.com/office/powerpoint/2010/main" val="1892314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16871</TotalTime>
  <Words>861</Words>
  <Application>Microsoft Office PowerPoint</Application>
  <PresentationFormat>On-screen Show (4:3)</PresentationFormat>
  <Paragraphs>140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Angles</vt:lpstr>
      <vt:lpstr>The High School Challenge</vt:lpstr>
      <vt:lpstr>              Hopefully, this presentation will provide some basic information for you to think about as you navigate the first year of High school with your child. Please reach out if you have questions or need further information….                                     Susan Zeigler,                                                     MHS Principal </vt:lpstr>
      <vt:lpstr>PowerPoint Presentation</vt:lpstr>
      <vt:lpstr>Graduation is the Goal</vt:lpstr>
      <vt:lpstr>Attendance</vt:lpstr>
      <vt:lpstr>Credits for Graduation</vt:lpstr>
      <vt:lpstr>2020-2021 English Language Arts   Sequence Options</vt:lpstr>
      <vt:lpstr>2020-2021 Math Sequence Options</vt:lpstr>
      <vt:lpstr>SCIENCE SEQUENCE</vt:lpstr>
      <vt:lpstr>Social Studies Sequence</vt:lpstr>
      <vt:lpstr>CTAE –  Career Technical &amp; Agriculture Education</vt:lpstr>
      <vt:lpstr>Pathways:</vt:lpstr>
      <vt:lpstr>Post Secondary Goals</vt:lpstr>
      <vt:lpstr>  HOPE SCHOLARSHIP Information:   </vt:lpstr>
      <vt:lpstr>Hope Scholarship</vt:lpstr>
      <vt:lpstr> 3.0 Required is required for HOPE</vt:lpstr>
      <vt:lpstr>Academic rigor</vt:lpstr>
      <vt:lpstr>Hope Rigor Courses at MHS</vt:lpstr>
      <vt:lpstr>Parental Support never ends-  It is needed in high school!</vt:lpstr>
      <vt:lpstr>Parent Advice:</vt:lpstr>
      <vt:lpstr>For Additional Information Email or call: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Zeigler</dc:creator>
  <cp:lastModifiedBy>Heidi Horne</cp:lastModifiedBy>
  <cp:revision>38</cp:revision>
  <cp:lastPrinted>2018-09-25T20:43:15Z</cp:lastPrinted>
  <dcterms:created xsi:type="dcterms:W3CDTF">2018-09-21T15:34:02Z</dcterms:created>
  <dcterms:modified xsi:type="dcterms:W3CDTF">2020-10-13T16:54:09Z</dcterms:modified>
</cp:coreProperties>
</file>